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17"/>
  </p:notesMasterIdLst>
  <p:sldIdLst>
    <p:sldId id="299" r:id="rId6"/>
    <p:sldId id="312" r:id="rId7"/>
    <p:sldId id="268" r:id="rId8"/>
    <p:sldId id="321" r:id="rId9"/>
    <p:sldId id="330" r:id="rId10"/>
    <p:sldId id="331" r:id="rId11"/>
    <p:sldId id="332" r:id="rId12"/>
    <p:sldId id="333" r:id="rId13"/>
    <p:sldId id="334" r:id="rId14"/>
    <p:sldId id="335" r:id="rId15"/>
    <p:sldId id="33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B4F90DA-0D5E-41F7-98E6-67DCFC70E41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325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B03B-5C50-4AE7-B358-FFB2E8DB265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CAC15-3D66-461E-BAAC-DCA9D82F486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FA86-8710-4B2B-8516-6E1FE40DA274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53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D3F6-8CF2-4D13-9A38-BE5D24920C2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9346-9F52-497D-B5FC-11F5F2CA50BC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E2C26-C116-4244-8716-591D629E0AB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0615C-2808-43CF-841D-80387C0BEB7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30DB7-990E-4624-B0A1-3950F62B4DA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62831-AAEE-4987-8A49-31E3056FE145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4EBD-C603-4B4F-9221-0470E32F872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9502-EB27-4247-A126-95E65368229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4EF8E-9E3B-4212-BDC5-F819688D96E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65EA-B9E5-4F99-8D69-429C92F7CF0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ADD7-E428-47DF-B247-10E779B4D8D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317AC-DACA-488C-8729-9ED8A76BCC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D1D50-B7D3-4E49-A359-2E1A87EE546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946FC-D0F9-48C5-8E88-FD6E8969971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B9ADD-EB2F-4C76-9351-6FE6FCEEA19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8FEB8-1C88-4284-BB32-08046C11980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EC262-1579-4CDB-B4D3-4C6087D67DF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1826C-11E8-4A18-9F0C-E8F501504EC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DA0D8-53D4-4371-BB06-D02CA52BD4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963B77C-514C-4593-81F5-754B3409381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5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206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D28E6EA-0893-45C5-BB07-23FD663363B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665690-41A0-4F7F-B035-8CEC07D932AB}" type="slidenum">
              <a:rPr lang="ar-SA" altLang="ar-SA" smtClean="0"/>
              <a:pPr/>
              <a:t>1</a:t>
            </a:fld>
            <a:endParaRPr lang="en-US" altLang="ar-SA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143000"/>
            <a:ext cx="7772400" cy="2133600"/>
          </a:xfrm>
        </p:spPr>
        <p:txBody>
          <a:bodyPr/>
          <a:lstStyle/>
          <a:p>
            <a:pPr eaLnBrk="1" hangingPunct="1"/>
            <a:r>
              <a:rPr lang="en-US" altLang="ar-SA" smtClean="0"/>
              <a:t>Artificial Intelligence </a:t>
            </a:r>
            <a:br>
              <a:rPr lang="en-US" altLang="ar-SA" smtClean="0"/>
            </a:br>
            <a:r>
              <a:rPr lang="en-US" altLang="ar-SA" sz="4000" smtClean="0"/>
              <a:t>CS370D</a:t>
            </a:r>
            <a:endParaRPr lang="en-GB" altLang="ar-SA" sz="4000" smtClean="0"/>
          </a:p>
        </p:txBody>
      </p:sp>
      <p:sp>
        <p:nvSpPr>
          <p:cNvPr id="5124" name="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Prolog programming</a:t>
            </a:r>
          </a:p>
          <a:p>
            <a:pPr rtl="0" eaLnBrk="1" hangingPunct="1"/>
            <a:r>
              <a:rPr lang="en-US" sz="2200" dirty="0" smtClean="0"/>
              <a:t>Operators in Prolog.</a:t>
            </a:r>
            <a:endParaRPr lang="ar-SA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 examples: (Cont)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60960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0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000" u="sng" dirty="0" smtClean="0">
                <a:solidFill>
                  <a:srgbClr val="C00000"/>
                </a:solidFill>
              </a:rPr>
              <a:t>NOTE: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>
                <a:solidFill>
                  <a:schemeClr val="bg2"/>
                </a:solidFill>
              </a:rPr>
              <a:t>The rule </a:t>
            </a:r>
            <a:r>
              <a:rPr lang="en-US" sz="2000" b="1" dirty="0" err="1" smtClean="0">
                <a:solidFill>
                  <a:srgbClr val="C00000"/>
                </a:solidFill>
              </a:rPr>
              <a:t>sara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friend_of</a:t>
            </a:r>
            <a:r>
              <a:rPr lang="en-US" sz="2000" b="1" dirty="0" smtClean="0">
                <a:solidFill>
                  <a:srgbClr val="C00000"/>
                </a:solidFill>
              </a:rPr>
              <a:t> X</a:t>
            </a:r>
            <a:r>
              <a:rPr lang="en-US" sz="2000" dirty="0" smtClean="0">
                <a:solidFill>
                  <a:schemeClr val="tx2"/>
                </a:solidFill>
              </a:rPr>
              <a:t>:- X </a:t>
            </a:r>
            <a:r>
              <a:rPr lang="en-US" sz="2000" dirty="0" err="1" smtClean="0">
                <a:solidFill>
                  <a:schemeClr val="tx2"/>
                </a:solidFill>
              </a:rPr>
              <a:t>is_female</a:t>
            </a:r>
            <a:r>
              <a:rPr lang="en-US" sz="2000" dirty="0" smtClean="0">
                <a:solidFill>
                  <a:schemeClr val="tx2"/>
                </a:solidFill>
              </a:rPr>
              <a:t>, X owns Y, Y </a:t>
            </a:r>
            <a:r>
              <a:rPr lang="en-US" sz="2000" dirty="0" err="1" smtClean="0">
                <a:solidFill>
                  <a:schemeClr val="tx2"/>
                </a:solidFill>
              </a:rPr>
              <a:t>isan_elephant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IS EQUIVELANT of: </a:t>
            </a:r>
            <a:r>
              <a:rPr lang="en-US" sz="2000" b="1" dirty="0" err="1" smtClean="0">
                <a:solidFill>
                  <a:srgbClr val="C00000"/>
                </a:solidFill>
              </a:rPr>
              <a:t>friend_of</a:t>
            </a:r>
            <a:r>
              <a:rPr lang="en-US" sz="2000" b="1" dirty="0" smtClean="0">
                <a:solidFill>
                  <a:srgbClr val="C00000"/>
                </a:solidFill>
              </a:rPr>
              <a:t>(</a:t>
            </a:r>
            <a:r>
              <a:rPr lang="en-US" sz="2000" b="1" dirty="0" err="1" smtClean="0">
                <a:solidFill>
                  <a:srgbClr val="C00000"/>
                </a:solidFill>
              </a:rPr>
              <a:t>sara,X</a:t>
            </a:r>
            <a:r>
              <a:rPr lang="en-US" sz="2000" b="1" dirty="0" smtClean="0">
                <a:solidFill>
                  <a:srgbClr val="C00000"/>
                </a:solidFill>
              </a:rPr>
              <a:t>)</a:t>
            </a:r>
            <a:r>
              <a:rPr lang="en-US" sz="2000" dirty="0" smtClean="0"/>
              <a:t>:- X </a:t>
            </a:r>
            <a:r>
              <a:rPr lang="en-US" sz="2000" dirty="0" err="1" smtClean="0"/>
              <a:t>is_female</a:t>
            </a:r>
            <a:r>
              <a:rPr lang="en-US" sz="2000" dirty="0" smtClean="0"/>
              <a:t>, X owns Y, Y </a:t>
            </a:r>
            <a:r>
              <a:rPr lang="en-US" sz="2000" dirty="0" err="1" smtClean="0"/>
              <a:t>isan_elephant</a:t>
            </a:r>
            <a:endParaRPr lang="en-US" sz="2000" dirty="0" smtClean="0"/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but if you write the second rule and then ask the first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 questions  in the previous slide that related of this relation, you must change the questions like: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sara,noura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sara,X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  <a:endParaRPr lang="en-US" sz="20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X,noura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  <a:endParaRPr lang="en-US" sz="20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(X,Y).</a:t>
            </a:r>
          </a:p>
          <a:p>
            <a:pPr algn="l" rtl="0">
              <a:lnSpc>
                <a:spcPct val="150000"/>
              </a:lnSpc>
              <a:buNone/>
            </a:pPr>
            <a:endParaRPr lang="en-US" sz="2000" dirty="0" smtClean="0"/>
          </a:p>
          <a:p>
            <a:pPr algn="l" rtl="0">
              <a:lnSpc>
                <a:spcPct val="150000"/>
              </a:lnSpc>
            </a:pPr>
            <a:endParaRPr lang="en-US" sz="2000" dirty="0" smtClean="0"/>
          </a:p>
          <a:p>
            <a:pPr algn="l" rtl="0">
              <a:lnSpc>
                <a:spcPct val="150000"/>
              </a:lnSpc>
            </a:pPr>
            <a:endParaRPr lang="en-US" sz="2000" dirty="0" smtClean="0"/>
          </a:p>
          <a:p>
            <a:pPr algn="l" rtl="0">
              <a:lnSpc>
                <a:spcPct val="150000"/>
              </a:lnSpc>
            </a:pP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10</a:t>
            </a:fld>
            <a:endParaRPr lang="en-US" altLang="ar-SA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 examples: (Cont)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60960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200" u="sng" dirty="0" smtClean="0">
                <a:solidFill>
                  <a:srgbClr val="C00000"/>
                </a:solidFill>
              </a:rPr>
              <a:t>NOTE: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>
                <a:solidFill>
                  <a:schemeClr val="bg2"/>
                </a:solidFill>
              </a:rPr>
              <a:t>If you using the second style of rule and then don’t change the style of questions and then ask: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?-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sara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noura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bg2"/>
                </a:solidFill>
              </a:rPr>
              <a:t>The SWI prolog answer: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Correct to: </a:t>
            </a:r>
            <a:r>
              <a:rPr lang="en-US" sz="2200" b="1" dirty="0" smtClean="0">
                <a:solidFill>
                  <a:srgbClr val="C00000"/>
                </a:solidFill>
              </a:rPr>
              <a:t>“</a:t>
            </a:r>
            <a:r>
              <a:rPr lang="en-US" sz="2200" b="1" dirty="0" err="1" smtClean="0">
                <a:solidFill>
                  <a:srgbClr val="C00000"/>
                </a:solidFill>
              </a:rPr>
              <a:t>friend_of</a:t>
            </a:r>
            <a:r>
              <a:rPr lang="en-US" sz="2200" b="1" dirty="0" smtClean="0">
                <a:solidFill>
                  <a:srgbClr val="C00000"/>
                </a:solidFill>
              </a:rPr>
              <a:t>(</a:t>
            </a:r>
            <a:r>
              <a:rPr lang="en-US" sz="2200" b="1" dirty="0" err="1" smtClean="0">
                <a:solidFill>
                  <a:srgbClr val="C00000"/>
                </a:solidFill>
              </a:rPr>
              <a:t>sara,noura</a:t>
            </a:r>
            <a:r>
              <a:rPr lang="en-US" sz="2200" b="1" dirty="0" smtClean="0">
                <a:solidFill>
                  <a:srgbClr val="C00000"/>
                </a:solidFill>
              </a:rPr>
              <a:t>)"? </a:t>
            </a:r>
            <a:endParaRPr lang="en-US" sz="2200" b="1" dirty="0" smtClean="0">
              <a:solidFill>
                <a:srgbClr val="C00000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Please answer 'y' or 'n'? yes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true.</a:t>
            </a:r>
          </a:p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>
              <a:solidFill>
                <a:schemeClr val="bg2"/>
              </a:solidFill>
            </a:endParaRPr>
          </a:p>
        </p:txBody>
      </p:sp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11</a:t>
            </a:fld>
            <a:endParaRPr lang="en-US" altLang="ar-SA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sz="3600" u="sng" dirty="0" smtClean="0">
                <a:solidFill>
                  <a:schemeClr val="accent6">
                    <a:lumMod val="75000"/>
                  </a:schemeClr>
                </a:solidFill>
              </a:rPr>
              <a:t>Outline:</a:t>
            </a:r>
            <a:endParaRPr 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altLang="zh-TW" sz="2400" dirty="0" smtClean="0">
                <a:solidFill>
                  <a:schemeClr val="bg2"/>
                </a:solidFill>
              </a:rPr>
              <a:t>Operators in Prolog.</a:t>
            </a:r>
          </a:p>
          <a:p>
            <a:pPr algn="l" rtl="0">
              <a:lnSpc>
                <a:spcPct val="150000"/>
              </a:lnSpc>
            </a:pPr>
            <a:r>
              <a:rPr lang="en-US" sz="2400" dirty="0" smtClean="0">
                <a:solidFill>
                  <a:schemeClr val="bg2"/>
                </a:solidFill>
              </a:rPr>
              <a:t>Operator Precedence.</a:t>
            </a:r>
          </a:p>
          <a:p>
            <a:pPr algn="l" rtl="0">
              <a:lnSpc>
                <a:spcPct val="150000"/>
              </a:lnSpc>
            </a:pPr>
            <a:r>
              <a:rPr lang="en-US" altLang="zh-TW" sz="2400" dirty="0" smtClean="0">
                <a:solidFill>
                  <a:schemeClr val="bg2"/>
                </a:solidFill>
              </a:rPr>
              <a:t>Pattern types.</a:t>
            </a:r>
          </a:p>
          <a:p>
            <a:pPr algn="l" rtl="0">
              <a:lnSpc>
                <a:spcPct val="150000"/>
              </a:lnSpc>
            </a:pPr>
            <a:r>
              <a:rPr lang="en-US" altLang="zh-TW" sz="2400" dirty="0" smtClean="0">
                <a:solidFill>
                  <a:schemeClr val="bg2"/>
                </a:solidFill>
              </a:rPr>
              <a:t>Operator examples.</a:t>
            </a:r>
            <a:endParaRPr lang="en-US" sz="2400" dirty="0" smtClean="0">
              <a:solidFill>
                <a:schemeClr val="bg2"/>
              </a:solidFill>
            </a:endParaRPr>
          </a:p>
          <a:p>
            <a:pPr algn="l" rtl="0">
              <a:lnSpc>
                <a:spcPct val="150000"/>
              </a:lnSpc>
            </a:pPr>
            <a:endParaRPr lang="en-US" altLang="zh-TW" sz="2400" dirty="0" smtClean="0">
              <a:solidFill>
                <a:schemeClr val="bg2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en-US" altLang="zh-TW" sz="2400" dirty="0" smtClean="0">
                <a:solidFill>
                  <a:schemeClr val="bg2"/>
                </a:solidFill>
              </a:rPr>
              <a:t>   </a:t>
            </a:r>
            <a:endParaRPr lang="ar-SA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89346-9F52-497D-B5FC-11F5F2CA50BC}" type="slidenum">
              <a:rPr lang="ar-SA" altLang="ar-SA" smtClean="0"/>
              <a:pPr>
                <a:defRPr/>
              </a:pPr>
              <a:t>2</a:t>
            </a:fld>
            <a:endParaRPr lang="en-US" alt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3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Operators in Prolog: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534400" cy="541020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 smtClean="0"/>
              <a:t>Operators provide a more convenient way of writing certain expressions in Prolog that could otherwise be difficult to read for humans.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We can define the atom </a:t>
            </a:r>
            <a:r>
              <a:rPr lang="en-US" sz="2000" b="1" dirty="0" smtClean="0"/>
              <a:t>has</a:t>
            </a:r>
            <a:r>
              <a:rPr lang="en-US" sz="2000" dirty="0" smtClean="0"/>
              <a:t> as infix operators and then write Prolog facts like: peter has information. these fact are exactly equivalent to: has(</a:t>
            </a:r>
            <a:r>
              <a:rPr lang="en-US" sz="2000" dirty="0" err="1" smtClean="0"/>
              <a:t>ahmed,information</a:t>
            </a:r>
            <a:r>
              <a:rPr lang="en-US" sz="2000" dirty="0" smtClean="0"/>
              <a:t>).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 we can write 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3 * 155 </a:t>
            </a:r>
            <a:r>
              <a:rPr lang="en-US" sz="2000" dirty="0" smtClean="0"/>
              <a:t>instead of 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*(3, 155).</a:t>
            </a:r>
            <a:r>
              <a:rPr lang="en-US" sz="2000" dirty="0" smtClean="0"/>
              <a:t>(</a:t>
            </a:r>
            <a:r>
              <a:rPr lang="en-US" sz="2000" dirty="0" err="1" smtClean="0"/>
              <a:t>inflex</a:t>
            </a:r>
            <a:r>
              <a:rPr lang="en-US" sz="2000" dirty="0" smtClean="0"/>
              <a:t>)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Both notations are considered to be equivalent, i.e. matching works: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     ?- +(1000, 1) = 1000 + 1. </a:t>
            </a:r>
            <a:r>
              <a:rPr lang="en-US" sz="2000" dirty="0" smtClean="0">
                <a:solidFill>
                  <a:srgbClr val="C00000"/>
                </a:solidFill>
              </a:rPr>
              <a:t>true</a:t>
            </a:r>
          </a:p>
          <a:p>
            <a:pPr algn="l" rtl="0">
              <a:lnSpc>
                <a:spcPct val="150000"/>
              </a:lnSpc>
            </a:pPr>
            <a:r>
              <a:rPr lang="en-US" sz="2000" dirty="0" smtClean="0"/>
              <a:t>The objective here is to show you </a:t>
            </a:r>
            <a:r>
              <a:rPr lang="en-US" sz="2000" b="1" dirty="0" smtClean="0"/>
              <a:t>how you can define your own operators in Prolog.</a:t>
            </a:r>
          </a:p>
          <a:p>
            <a:pPr algn="l" rtl="0">
              <a:lnSpc>
                <a:spcPct val="150000"/>
              </a:lnSpc>
            </a:pPr>
            <a:endParaRPr lang="en-US" sz="2000" dirty="0" smtClean="0"/>
          </a:p>
          <a:p>
            <a:pPr algn="l" rtl="0">
              <a:lnSpc>
                <a:spcPct val="150000"/>
              </a:lnSpc>
            </a:pPr>
            <a:endParaRPr lang="en-US" sz="2000" dirty="0" smtClean="0"/>
          </a:p>
          <a:p>
            <a:pPr algn="l" rtl="0">
              <a:lnSpc>
                <a:spcPct val="150000"/>
              </a:lnSpc>
            </a:pPr>
            <a:endParaRPr lang="en-US" sz="20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4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 Precedence: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54102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Some operators bind </a:t>
            </a:r>
            <a:r>
              <a:rPr lang="en-US" sz="2200" dirty="0" smtClean="0">
                <a:solidFill>
                  <a:srgbClr val="C00000"/>
                </a:solidFill>
              </a:rPr>
              <a:t>stronger</a:t>
            </a:r>
            <a:r>
              <a:rPr lang="en-US" sz="2200" dirty="0" smtClean="0"/>
              <a:t> than others. In mathematics, for example,* binds stronger than +. 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The degree to which an operator is binding is called its </a:t>
            </a:r>
            <a:r>
              <a:rPr lang="en-US" sz="2200" dirty="0" smtClean="0">
                <a:solidFill>
                  <a:srgbClr val="C00000"/>
                </a:solidFill>
              </a:rPr>
              <a:t>precedence.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In Prolog operator precedence are numbers (in SWI-Prolog between 0 and 1200). 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The arithmetic operator *, for example, has precedence 400, + has precedence 500. That is, </a:t>
            </a:r>
            <a:r>
              <a:rPr lang="en-US" sz="2200" b="1" dirty="0" smtClean="0"/>
              <a:t>the lower an operator’s precedence value, the stronger it is binding.</a:t>
            </a:r>
            <a:endParaRPr lang="en-US" sz="22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5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 Precedence</a:t>
            </a:r>
            <a:r>
              <a:rPr lang="en-US" altLang="zh-TW" sz="3600" u="sng" dirty="0" smtClean="0">
                <a:solidFill>
                  <a:srgbClr val="C00000"/>
                </a:solidFill>
                <a:sym typeface="Wingdings" pitchFamily="2" charset="2"/>
              </a:rPr>
              <a:t>: (cont)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305800" cy="502920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</a:rPr>
              <a:t>operator definitions do not specify any operation or action.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Operator definitions in Prolog look like this: 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>
                <a:solidFill>
                  <a:srgbClr val="C00000"/>
                </a:solidFill>
              </a:rPr>
              <a:t>:- op(Precedence, pattern, Name of fact or rule).</a:t>
            </a:r>
            <a:endParaRPr lang="en-US" sz="2200" dirty="0">
              <a:solidFill>
                <a:srgbClr val="C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6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Pattern types: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738313"/>
            <a:ext cx="8077200" cy="428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Pattern types: (cont)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95300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400" dirty="0" err="1" smtClean="0">
                <a:solidFill>
                  <a:srgbClr val="C00000"/>
                </a:solidFill>
              </a:rPr>
              <a:t>xfx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xfy</a:t>
            </a:r>
            <a:r>
              <a:rPr lang="en-US" sz="2400" dirty="0" smtClean="0">
                <a:solidFill>
                  <a:srgbClr val="C00000"/>
                </a:solidFill>
              </a:rPr>
              <a:t> or </a:t>
            </a:r>
            <a:r>
              <a:rPr lang="en-US" sz="2400" dirty="0" err="1" smtClean="0">
                <a:solidFill>
                  <a:srgbClr val="C00000"/>
                </a:solidFill>
              </a:rPr>
              <a:t>yfx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meaning that the predicate is </a:t>
            </a:r>
            <a:r>
              <a:rPr lang="en-US" sz="2400" b="1" dirty="0" smtClean="0"/>
              <a:t>binary</a:t>
            </a:r>
            <a:r>
              <a:rPr lang="en-US" sz="2400" dirty="0" smtClean="0"/>
              <a:t> and is to be converted to an infix operator</a:t>
            </a:r>
          </a:p>
          <a:p>
            <a:pPr algn="l" rtl="0">
              <a:lnSpc>
                <a:spcPct val="150000"/>
              </a:lnSpc>
            </a:pPr>
            <a:r>
              <a:rPr lang="en-US" sz="2400" dirty="0" err="1" smtClean="0">
                <a:solidFill>
                  <a:srgbClr val="C00000"/>
                </a:solidFill>
              </a:rPr>
              <a:t>fx</a:t>
            </a:r>
            <a:r>
              <a:rPr lang="en-US" sz="2400" dirty="0" smtClean="0">
                <a:solidFill>
                  <a:srgbClr val="C00000"/>
                </a:solidFill>
              </a:rPr>
              <a:t> or </a:t>
            </a:r>
            <a:r>
              <a:rPr lang="en-US" sz="2400" dirty="0" err="1" smtClean="0">
                <a:solidFill>
                  <a:srgbClr val="C00000"/>
                </a:solidFill>
              </a:rPr>
              <a:t>fy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meaning that the predicate is </a:t>
            </a:r>
            <a:r>
              <a:rPr lang="en-US" sz="2400" b="1" dirty="0" smtClean="0"/>
              <a:t>unary</a:t>
            </a:r>
            <a:r>
              <a:rPr lang="en-US" sz="2400" dirty="0" smtClean="0"/>
              <a:t> and is to be converted to an prefix operator</a:t>
            </a:r>
          </a:p>
          <a:p>
            <a:pPr algn="l" rtl="0">
              <a:lnSpc>
                <a:spcPct val="150000"/>
              </a:lnSpc>
            </a:pPr>
            <a:r>
              <a:rPr lang="en-US" sz="2400" dirty="0" err="1" smtClean="0">
                <a:solidFill>
                  <a:srgbClr val="C00000"/>
                </a:solidFill>
              </a:rPr>
              <a:t>xf</a:t>
            </a:r>
            <a:r>
              <a:rPr lang="en-US" sz="2400" dirty="0" smtClean="0">
                <a:solidFill>
                  <a:srgbClr val="C00000"/>
                </a:solidFill>
              </a:rPr>
              <a:t> or </a:t>
            </a:r>
            <a:r>
              <a:rPr lang="en-US" sz="2400" dirty="0" err="1" smtClean="0">
                <a:solidFill>
                  <a:srgbClr val="C00000"/>
                </a:solidFill>
              </a:rPr>
              <a:t>yf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meaning that the predicate is </a:t>
            </a:r>
            <a:r>
              <a:rPr lang="en-US" sz="2400" b="1" dirty="0" smtClean="0"/>
              <a:t>unary</a:t>
            </a:r>
            <a:r>
              <a:rPr lang="en-US" sz="2400" dirty="0" smtClean="0"/>
              <a:t> and is to be converted to a postfix operator.</a:t>
            </a:r>
            <a:endParaRPr lang="ar-SA" sz="2400" dirty="0"/>
          </a:p>
        </p:txBody>
      </p:sp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7</a:t>
            </a:fld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 examples: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60960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200" u="sng" dirty="0" smtClean="0">
                <a:solidFill>
                  <a:srgbClr val="C00000"/>
                </a:solidFill>
              </a:rPr>
              <a:t>Prolog Program: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</a:t>
            </a:r>
            <a:r>
              <a:rPr lang="en-US" sz="2200" dirty="0" err="1" smtClean="0"/>
              <a:t>is_female</a:t>
            </a:r>
            <a:r>
              <a:rPr lang="en-US" sz="2200" dirty="0" smtClean="0"/>
              <a:t>(</a:t>
            </a:r>
            <a:r>
              <a:rPr lang="en-US" sz="2200" dirty="0" err="1" smtClean="0"/>
              <a:t>noura</a:t>
            </a:r>
            <a:r>
              <a:rPr lang="en-US" sz="2200" dirty="0" smtClean="0"/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owns(</a:t>
            </a:r>
            <a:r>
              <a:rPr lang="en-US" sz="2200" dirty="0" err="1" smtClean="0"/>
              <a:t>noura,fido</a:t>
            </a:r>
            <a:r>
              <a:rPr lang="en-US" sz="2200" dirty="0" smtClean="0"/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</a:t>
            </a:r>
            <a:r>
              <a:rPr lang="en-US" sz="2200" dirty="0" err="1" smtClean="0"/>
              <a:t>isan_elephant</a:t>
            </a:r>
            <a:r>
              <a:rPr lang="en-US" sz="2200" dirty="0" smtClean="0"/>
              <a:t>(</a:t>
            </a:r>
            <a:r>
              <a:rPr lang="en-US" sz="2200" dirty="0" err="1" smtClean="0"/>
              <a:t>fido</a:t>
            </a:r>
            <a:r>
              <a:rPr lang="en-US" sz="2200" dirty="0" smtClean="0"/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:-op(150,xfy,friend_of).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:-op(150,xf,is_female).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:-op(150,xf,isan_elephant).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:-op(150,xfy,owns).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/>
              <a:t>  </a:t>
            </a:r>
            <a:r>
              <a:rPr lang="en-US" sz="2200" dirty="0" err="1" smtClean="0"/>
              <a:t>sara</a:t>
            </a:r>
            <a:r>
              <a:rPr lang="en-US" sz="2200" dirty="0" smtClean="0"/>
              <a:t> </a:t>
            </a:r>
            <a:r>
              <a:rPr lang="en-US" sz="2200" dirty="0" err="1" smtClean="0"/>
              <a:t>friend_of</a:t>
            </a:r>
            <a:r>
              <a:rPr lang="en-US" sz="2200" dirty="0" smtClean="0"/>
              <a:t> X:- X </a:t>
            </a:r>
            <a:r>
              <a:rPr lang="en-US" sz="2200" dirty="0" err="1" smtClean="0"/>
              <a:t>is_female</a:t>
            </a:r>
            <a:r>
              <a:rPr lang="en-US" sz="2200" dirty="0" smtClean="0"/>
              <a:t>, X owns Y, Y </a:t>
            </a:r>
            <a:r>
              <a:rPr lang="en-US" sz="2200" dirty="0" err="1" smtClean="0"/>
              <a:t>isan_elephant</a:t>
            </a:r>
            <a:endParaRPr lang="en-US" sz="2200" dirty="0" smtClean="0"/>
          </a:p>
        </p:txBody>
      </p:sp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8</a:t>
            </a:fld>
            <a:endParaRPr lang="en-US" altLang="ar-SA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Operator examples: (Cont)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60960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200" u="sng" dirty="0" smtClean="0">
                <a:solidFill>
                  <a:srgbClr val="C00000"/>
                </a:solidFill>
              </a:rPr>
              <a:t>Queries:</a:t>
            </a:r>
          </a:p>
          <a:p>
            <a:pPr algn="l" rtl="0"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sara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noura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</a:p>
          <a:p>
            <a:pPr algn="l" rtl="0">
              <a:buNone/>
            </a:pPr>
            <a:r>
              <a:rPr lang="en-US" sz="2200" dirty="0" smtClean="0"/>
              <a:t>true.</a:t>
            </a:r>
          </a:p>
          <a:p>
            <a:pPr algn="l" rtl="0"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sara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X.</a:t>
            </a:r>
          </a:p>
          <a:p>
            <a:pPr algn="l" rtl="0">
              <a:buNone/>
            </a:pPr>
            <a:r>
              <a:rPr lang="en-US" sz="2200" dirty="0" smtClean="0"/>
              <a:t>X = </a:t>
            </a:r>
            <a:r>
              <a:rPr lang="en-US" sz="2200" dirty="0" err="1" smtClean="0"/>
              <a:t>noura</a:t>
            </a:r>
            <a:r>
              <a:rPr lang="en-US" sz="2200" dirty="0" smtClean="0"/>
              <a:t>.</a:t>
            </a:r>
          </a:p>
          <a:p>
            <a:pPr algn="l" rtl="0"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X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noura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</a:p>
          <a:p>
            <a:pPr algn="l" rtl="0">
              <a:buNone/>
            </a:pPr>
            <a:r>
              <a:rPr lang="en-US" sz="2200" dirty="0" smtClean="0"/>
              <a:t>X = </a:t>
            </a:r>
            <a:r>
              <a:rPr lang="en-US" sz="2200" dirty="0" err="1" smtClean="0"/>
              <a:t>sara</a:t>
            </a:r>
            <a:r>
              <a:rPr lang="en-US" sz="2200" dirty="0" smtClean="0"/>
              <a:t>.</a:t>
            </a:r>
          </a:p>
          <a:p>
            <a:pPr algn="l" rtl="0"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X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friend_of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Y.</a:t>
            </a:r>
          </a:p>
          <a:p>
            <a:pPr algn="l" rtl="0">
              <a:buNone/>
            </a:pPr>
            <a:r>
              <a:rPr lang="en-US" sz="2200" dirty="0" smtClean="0"/>
              <a:t>X = </a:t>
            </a:r>
            <a:r>
              <a:rPr lang="en-US" sz="2200" dirty="0" err="1" smtClean="0"/>
              <a:t>sara,Y</a:t>
            </a:r>
            <a:r>
              <a:rPr lang="en-US" sz="2200" dirty="0" smtClean="0"/>
              <a:t> = </a:t>
            </a:r>
            <a:r>
              <a:rPr lang="en-US" sz="2200" dirty="0" err="1" smtClean="0"/>
              <a:t>noura</a:t>
            </a:r>
            <a:r>
              <a:rPr lang="en-US" sz="2200" dirty="0" smtClean="0"/>
              <a:t>.</a:t>
            </a:r>
          </a:p>
          <a:p>
            <a:pPr algn="l" rtl="0"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is_female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(X).</a:t>
            </a:r>
          </a:p>
          <a:p>
            <a:pPr algn="l" rtl="0">
              <a:buNone/>
            </a:pPr>
            <a:r>
              <a:rPr lang="en-US" sz="2200" dirty="0" smtClean="0"/>
              <a:t>X = </a:t>
            </a:r>
            <a:r>
              <a:rPr lang="en-US" sz="2200" dirty="0" err="1" smtClean="0"/>
              <a:t>noura</a:t>
            </a:r>
            <a:r>
              <a:rPr lang="en-US" sz="2200" dirty="0" smtClean="0"/>
              <a:t>.</a:t>
            </a:r>
          </a:p>
        </p:txBody>
      </p:sp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9</a:t>
            </a:fld>
            <a:endParaRPr lang="en-US" altLang="ar-SA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350905C3B18479D4D891AD21120F0" ma:contentTypeVersion="1" ma:contentTypeDescription="Create a new document." ma:contentTypeScope="" ma:versionID="b678ce0c1e7dce95432e15fbb4a8d3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B85BEC-FCCB-4585-BFCE-091B030423B6}">
  <ds:schemaRefs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9F3EBDE-3EBB-4DCB-8D92-A117C2EF7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C0096-4C94-4527-8D28-04483B7AEA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6077</TotalTime>
  <Words>555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Layers</vt:lpstr>
      <vt:lpstr>1_Layers</vt:lpstr>
      <vt:lpstr>Artificial Intelligence  CS370D</vt:lpstr>
      <vt:lpstr>Outline:</vt:lpstr>
      <vt:lpstr>Operators in Prolog:</vt:lpstr>
      <vt:lpstr>Operator Precedence:</vt:lpstr>
      <vt:lpstr>Operator Precedence: (cont)</vt:lpstr>
      <vt:lpstr>Pattern types:</vt:lpstr>
      <vt:lpstr>Pattern types: (cont)</vt:lpstr>
      <vt:lpstr>Operator examples:</vt:lpstr>
      <vt:lpstr>Operator examples: (Cont)</vt:lpstr>
      <vt:lpstr>Operator examples: (Cont)</vt:lpstr>
      <vt:lpstr>Operator examples: (Cont)</vt:lpstr>
    </vt:vector>
  </TitlesOfParts>
  <Company>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PROLOG</dc:title>
  <dc:creator>Batouche</dc:creator>
  <cp:lastModifiedBy>Nourah Alsuqayh</cp:lastModifiedBy>
  <cp:revision>171</cp:revision>
  <dcterms:created xsi:type="dcterms:W3CDTF">2007-03-06T16:30:25Z</dcterms:created>
  <dcterms:modified xsi:type="dcterms:W3CDTF">2015-10-18T15:53:55Z</dcterms:modified>
</cp:coreProperties>
</file>