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Override7.xml" ContentType="application/vnd.openxmlformats-officedocument.themeOverride+xml"/>
  <Override PartName="/ppt/theme/themeOverride12.xml" ContentType="application/vnd.openxmlformats-officedocument.themeOverr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theme/themeOverride10.xml" ContentType="application/vnd.openxmlformats-officedocument.themeOverr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Override9.xml" ContentType="application/vnd.openxmlformats-officedocument.themeOverride+xml"/>
  <Override PartName="/ppt/theme/themeOverride13.xml" ContentType="application/vnd.openxmlformats-officedocument.themeOverride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Override8.xml" ContentType="application/vnd.openxmlformats-officedocument.themeOverride+xml"/>
  <Override PartName="/ppt/theme/themeOverride11.xml" ContentType="application/vnd.openxmlformats-officedocument.themeOverr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Override4.xml" ContentType="application/vnd.openxmlformats-officedocument.themeOverr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4"/>
    <p:sldMasterId id="2147483651" r:id="rId5"/>
  </p:sldMasterIdLst>
  <p:notesMasterIdLst>
    <p:notesMasterId r:id="rId20"/>
  </p:notesMasterIdLst>
  <p:sldIdLst>
    <p:sldId id="299" r:id="rId6"/>
    <p:sldId id="312" r:id="rId7"/>
    <p:sldId id="268" r:id="rId8"/>
    <p:sldId id="321" r:id="rId9"/>
    <p:sldId id="324" r:id="rId10"/>
    <p:sldId id="310" r:id="rId11"/>
    <p:sldId id="325" r:id="rId12"/>
    <p:sldId id="322" r:id="rId13"/>
    <p:sldId id="309" r:id="rId14"/>
    <p:sldId id="326" r:id="rId15"/>
    <p:sldId id="328" r:id="rId16"/>
    <p:sldId id="327" r:id="rId17"/>
    <p:sldId id="330" r:id="rId18"/>
    <p:sldId id="329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404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 noProof="0" smtClean="0"/>
              <a:t>Click to edit Master text styles</a:t>
            </a:r>
          </a:p>
          <a:p>
            <a:pPr lvl="1"/>
            <a:r>
              <a:rPr lang="en-US" altLang="ar-SA" noProof="0" smtClean="0"/>
              <a:t>Second level</a:t>
            </a:r>
          </a:p>
          <a:p>
            <a:pPr lvl="2"/>
            <a:r>
              <a:rPr lang="en-US" altLang="ar-SA" noProof="0" smtClean="0"/>
              <a:t>Third level</a:t>
            </a:r>
          </a:p>
          <a:p>
            <a:pPr lvl="3"/>
            <a:r>
              <a:rPr lang="en-US" altLang="ar-SA" noProof="0" smtClean="0"/>
              <a:t>Fourth level</a:t>
            </a:r>
          </a:p>
          <a:p>
            <a:pPr lvl="4"/>
            <a:r>
              <a:rPr lang="en-US" altLang="ar-SA" noProof="0" smtClean="0"/>
              <a:t>Fifth level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fld id="{FB4F90DA-0D5E-41F7-98E6-67DCFC70E413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ar-SA" altLang="ar-SA" sz="2400">
                <a:latin typeface="Times New Roman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</p:grpSp>
      </p:grpSp>
      <p:sp>
        <p:nvSpPr>
          <p:cNvPr id="53259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altLang="ar-SA" noProof="0" smtClean="0"/>
              <a:t>Click to edit Master title style</a:t>
            </a:r>
          </a:p>
        </p:txBody>
      </p:sp>
      <p:sp>
        <p:nvSpPr>
          <p:cNvPr id="53260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ar-SA" noProof="0" smtClean="0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7B03B-5C50-4AE7-B358-FFB2E8DB265A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BCAC15-3D66-461E-BAAC-DCA9D82F4868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E1FA86-8710-4B2B-8516-6E1FE40DA274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ar-SA" altLang="ar-SA" sz="2400">
                <a:latin typeface="Times New Roman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</p:grpSp>
      </p:grpSp>
      <p:sp>
        <p:nvSpPr>
          <p:cNvPr id="5530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altLang="ar-SA" noProof="0" smtClean="0"/>
              <a:t>Click to edit Master title style</a:t>
            </a:r>
          </a:p>
        </p:txBody>
      </p:sp>
      <p:sp>
        <p:nvSpPr>
          <p:cNvPr id="5530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ar-SA" noProof="0" smtClean="0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0D3F6-8CF2-4D13-9A38-BE5D24920C27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89346-9F52-497D-B5FC-11F5F2CA50BC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AE2C26-C116-4244-8716-591D629E0AB8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A0615C-2808-43CF-841D-80387C0BEB7E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30DB7-990E-4624-B0A1-3950F62B4DAE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C62831-AAEE-4987-8A49-31E3056FE145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E24EBD-C603-4B4F-9221-0470E32F8720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DB9502-EB27-4247-A126-95E653682292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34EF8E-9E3B-4212-BDC5-F819688D96EE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065EA-B9E5-4F99-8D69-429C92F7CF03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7ADD7-E428-47DF-B247-10E779B4D8DE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317AC-DACA-488C-8729-9ED8A76BCC62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CD1D50-B7D3-4E49-A359-2E1A87EE5466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7946FC-D0F9-48C5-8E88-FD6E8969971B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2B9ADD-EB2F-4C76-9351-6FE6FCEEA19B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D8FEB8-1C88-4284-BB32-08046C11980D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3EC262-1579-4CDB-B4D3-4C6087D67DFA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91826C-11E8-4A18-9F0C-E8F501504EC7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DA0D8-53D4-4371-BB06-D02CA52BD462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03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ar-SA" altLang="ar-SA" sz="2400">
                <a:latin typeface="Times New Roman" pitchFamily="18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103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 smtClean="0"/>
              <a:t>Click to edit Master text styles</a:t>
            </a:r>
          </a:p>
          <a:p>
            <a:pPr lvl="1"/>
            <a:r>
              <a:rPr lang="en-US" altLang="ar-SA" smtClean="0"/>
              <a:t>Second level</a:t>
            </a:r>
          </a:p>
          <a:p>
            <a:pPr lvl="2"/>
            <a:r>
              <a:rPr lang="en-US" altLang="ar-SA" smtClean="0"/>
              <a:t>Third level</a:t>
            </a:r>
          </a:p>
          <a:p>
            <a:pPr lvl="3"/>
            <a:r>
              <a:rPr lang="en-US" altLang="ar-SA" smtClean="0"/>
              <a:t>Fourth level</a:t>
            </a:r>
          </a:p>
          <a:p>
            <a:pPr lvl="4"/>
            <a:r>
              <a:rPr lang="en-US" altLang="ar-SA" smtClean="0"/>
              <a:t>Fifth level</a:t>
            </a:r>
          </a:p>
        </p:txBody>
      </p:sp>
      <p:sp>
        <p:nvSpPr>
          <p:cNvPr id="522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22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22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B963B77C-514C-4593-81F5-754B34093811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205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ar-SA" altLang="ar-SA" sz="2400">
                <a:latin typeface="Times New Roman" pitchFamily="18" charset="0"/>
              </a:endParaRPr>
            </a:p>
          </p:txBody>
        </p:sp>
        <p:grpSp>
          <p:nvGrpSpPr>
            <p:cNvPr id="2058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2059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2060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</p:grpSp>
      </p:grpSp>
      <p:sp>
        <p:nvSpPr>
          <p:cNvPr id="205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 smtClean="0"/>
              <a:t>Click to edit Master title style</a:t>
            </a:r>
          </a:p>
        </p:txBody>
      </p:sp>
      <p:sp>
        <p:nvSpPr>
          <p:cNvPr id="205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 smtClean="0"/>
              <a:t>Click to edit Master text styles</a:t>
            </a:r>
          </a:p>
          <a:p>
            <a:pPr lvl="1"/>
            <a:r>
              <a:rPr lang="en-US" altLang="ar-SA" smtClean="0"/>
              <a:t>Second level</a:t>
            </a:r>
          </a:p>
          <a:p>
            <a:pPr lvl="2"/>
            <a:r>
              <a:rPr lang="en-US" altLang="ar-SA" smtClean="0"/>
              <a:t>Third level</a:t>
            </a:r>
          </a:p>
          <a:p>
            <a:pPr lvl="3"/>
            <a:r>
              <a:rPr lang="en-US" altLang="ar-SA" smtClean="0"/>
              <a:t>Fourth level</a:t>
            </a:r>
          </a:p>
          <a:p>
            <a:pPr lvl="4"/>
            <a:r>
              <a:rPr lang="en-US" altLang="ar-SA" smtClean="0"/>
              <a:t>Fifth level</a:t>
            </a:r>
          </a:p>
        </p:txBody>
      </p:sp>
      <p:sp>
        <p:nvSpPr>
          <p:cNvPr id="54281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4282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428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9D28E6EA-0893-45C5-BB07-23FD663363BF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  <p:sp>
        <p:nvSpPr>
          <p:cNvPr id="2056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wi-prolog.org/pldoc/man?section=lists" TargetMode="External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5"/>
          <p:cNvSpPr>
            <a:spLocks noGrp="1" noChangeArrowheads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9665690-41A0-4F7F-B035-8CEC07D932AB}" type="slidenum">
              <a:rPr lang="ar-SA" altLang="ar-SA" smtClean="0"/>
              <a:pPr/>
              <a:t>1</a:t>
            </a:fld>
            <a:endParaRPr lang="en-US" altLang="ar-SA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1143000"/>
            <a:ext cx="7772400" cy="2133600"/>
          </a:xfrm>
        </p:spPr>
        <p:txBody>
          <a:bodyPr/>
          <a:lstStyle/>
          <a:p>
            <a:pPr eaLnBrk="1" hangingPunct="1"/>
            <a:r>
              <a:rPr lang="en-US" altLang="ar-SA" smtClean="0"/>
              <a:t>Artificial Intelligence </a:t>
            </a:r>
            <a:br>
              <a:rPr lang="en-US" altLang="ar-SA" smtClean="0"/>
            </a:br>
            <a:r>
              <a:rPr lang="en-US" altLang="ar-SA" sz="4000" smtClean="0"/>
              <a:t>CS370D</a:t>
            </a:r>
            <a:endParaRPr lang="en-GB" altLang="ar-SA" sz="4000" smtClean="0"/>
          </a:p>
        </p:txBody>
      </p:sp>
      <p:sp>
        <p:nvSpPr>
          <p:cNvPr id="5124" name="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Prolog programming</a:t>
            </a:r>
          </a:p>
          <a:p>
            <a:pPr rtl="0" eaLnBrk="1" hangingPunct="1"/>
            <a:r>
              <a:rPr lang="en-US" sz="2200" dirty="0" smtClean="0"/>
              <a:t>List operations.</a:t>
            </a:r>
            <a:endParaRPr lang="ar-SA" sz="2200" dirty="0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0B84DF6-49C1-4145-A280-8F52C8FC87C9}" type="slidenum">
              <a:rPr lang="ar-SA" altLang="ar-SA" smtClean="0"/>
              <a:pPr/>
              <a:t>10</a:t>
            </a:fld>
            <a:endParaRPr lang="en-US" altLang="ar-SA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838200"/>
            <a:ext cx="7772400" cy="411162"/>
          </a:xfrm>
        </p:spPr>
        <p:txBody>
          <a:bodyPr/>
          <a:lstStyle/>
          <a:p>
            <a:pPr eaLnBrk="1" hangingPunct="1"/>
            <a:r>
              <a:rPr lang="fr-FR" altLang="ar-SA" sz="3600" u="sng" dirty="0" err="1" smtClean="0">
                <a:solidFill>
                  <a:schemeClr val="accent6">
                    <a:lumMod val="75000"/>
                  </a:schemeClr>
                </a:solidFill>
              </a:rPr>
              <a:t>Reversing</a:t>
            </a:r>
            <a:r>
              <a:rPr lang="fr-FR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 a </a:t>
            </a:r>
            <a:r>
              <a:rPr lang="fr-FR" altLang="ar-SA" sz="3600" u="sng" dirty="0" err="1" smtClean="0">
                <a:solidFill>
                  <a:schemeClr val="accent6">
                    <a:lumMod val="75000"/>
                  </a:schemeClr>
                </a:solidFill>
              </a:rPr>
              <a:t>list</a:t>
            </a:r>
            <a:r>
              <a:rPr lang="fr-FR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:</a:t>
            </a:r>
            <a:endParaRPr lang="en-US" altLang="ar-SA" sz="3600" b="1" i="1" u="sng" dirty="0" smtClean="0"/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46237"/>
            <a:ext cx="8229600" cy="5211763"/>
          </a:xfrm>
        </p:spPr>
        <p:txBody>
          <a:bodyPr/>
          <a:lstStyle/>
          <a:p>
            <a:pPr marL="514350" indent="-514350" algn="l" rtl="0">
              <a:lnSpc>
                <a:spcPct val="150000"/>
              </a:lnSpc>
              <a:buNone/>
            </a:pPr>
            <a:r>
              <a:rPr lang="en-US" sz="2000" u="sng" dirty="0" smtClean="0">
                <a:solidFill>
                  <a:schemeClr val="accent6"/>
                </a:solidFill>
              </a:rPr>
              <a:t>Examples:</a:t>
            </a:r>
            <a:endParaRPr lang="en-US" sz="1800" b="1" dirty="0" smtClean="0">
              <a:solidFill>
                <a:srgbClr val="008000"/>
              </a:solidFill>
              <a:latin typeface="Courier New" pitchFamily="49" charset="0"/>
              <a:cs typeface="Courier New" pitchFamily="49" charset="0"/>
            </a:endParaRPr>
          </a:p>
          <a:p>
            <a:pPr algn="l" rtl="0">
              <a:lnSpc>
                <a:spcPct val="150000"/>
              </a:lnSpc>
              <a:buNone/>
            </a:pP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?- reverse([1,2,3,4], What).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400" dirty="0" smtClean="0"/>
              <a:t>What=[4,3,2,1]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400" dirty="0" smtClean="0">
                <a:solidFill>
                  <a:schemeClr val="accent3">
                    <a:lumMod val="25000"/>
                  </a:schemeClr>
                </a:solidFill>
              </a:rPr>
              <a:t>?- reverse([</a:t>
            </a:r>
            <a:r>
              <a:rPr lang="en-US" sz="2400" dirty="0" err="1" smtClean="0">
                <a:solidFill>
                  <a:schemeClr val="accent3">
                    <a:lumMod val="25000"/>
                  </a:schemeClr>
                </a:solidFill>
              </a:rPr>
              <a:t>a,b,c</a:t>
            </a:r>
            <a:r>
              <a:rPr lang="en-US" sz="2400" dirty="0" smtClean="0">
                <a:solidFill>
                  <a:schemeClr val="accent3">
                    <a:lumMod val="25000"/>
                  </a:schemeClr>
                </a:solidFill>
              </a:rPr>
              <a:t>],[</a:t>
            </a:r>
            <a:r>
              <a:rPr lang="en-US" sz="2400" dirty="0" err="1" smtClean="0">
                <a:solidFill>
                  <a:schemeClr val="accent3">
                    <a:lumMod val="25000"/>
                  </a:schemeClr>
                </a:solidFill>
              </a:rPr>
              <a:t>c,b,a</a:t>
            </a:r>
            <a:r>
              <a:rPr lang="en-US" sz="2400" dirty="0" smtClean="0">
                <a:solidFill>
                  <a:schemeClr val="accent3">
                    <a:lumMod val="25000"/>
                  </a:schemeClr>
                </a:solidFill>
              </a:rPr>
              <a:t>]).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400" dirty="0" smtClean="0">
                <a:solidFill>
                  <a:schemeClr val="bg2"/>
                </a:solidFill>
              </a:rPr>
              <a:t>true</a:t>
            </a:r>
          </a:p>
          <a:p>
            <a:pPr algn="l" rtl="0">
              <a:lnSpc>
                <a:spcPct val="150000"/>
              </a:lnSpc>
              <a:buNone/>
            </a:pPr>
            <a:endParaRPr lang="en-US" sz="2400" dirty="0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0B84DF6-49C1-4145-A280-8F52C8FC87C9}" type="slidenum">
              <a:rPr lang="ar-SA" altLang="ar-SA" smtClean="0"/>
              <a:pPr/>
              <a:t>11</a:t>
            </a:fld>
            <a:endParaRPr lang="en-US" altLang="ar-SA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838200"/>
            <a:ext cx="7772400" cy="411162"/>
          </a:xfrm>
        </p:spPr>
        <p:txBody>
          <a:bodyPr/>
          <a:lstStyle/>
          <a:p>
            <a:pPr eaLnBrk="1" hangingPunct="1"/>
            <a:r>
              <a:rPr lang="fr-FR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Select </a:t>
            </a:r>
            <a:r>
              <a:rPr lang="fr-FR" altLang="ar-SA" sz="3600" u="sng" dirty="0" err="1" smtClean="0">
                <a:solidFill>
                  <a:schemeClr val="accent6">
                    <a:lumMod val="75000"/>
                  </a:schemeClr>
                </a:solidFill>
              </a:rPr>
              <a:t>predicate</a:t>
            </a:r>
            <a:r>
              <a:rPr lang="fr-FR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:</a:t>
            </a:r>
            <a:endParaRPr lang="en-US" altLang="ar-SA" sz="3600" b="1" i="1" u="sng" dirty="0" smtClean="0"/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46237"/>
            <a:ext cx="8229600" cy="5211763"/>
          </a:xfrm>
        </p:spPr>
        <p:txBody>
          <a:bodyPr/>
          <a:lstStyle/>
          <a:p>
            <a:pPr marL="514350" indent="-514350" algn="l" rtl="0">
              <a:lnSpc>
                <a:spcPct val="150000"/>
              </a:lnSpc>
            </a:pPr>
            <a:endParaRPr lang="en-US" sz="2000" dirty="0" smtClean="0"/>
          </a:p>
          <a:p>
            <a:pPr marL="514350" indent="-514350" algn="l" rtl="0">
              <a:lnSpc>
                <a:spcPct val="150000"/>
              </a:lnSpc>
            </a:pPr>
            <a:r>
              <a:rPr lang="en-US" sz="2000" dirty="0" smtClean="0"/>
              <a:t>This predicate check if L2 has the same items in L1 </a:t>
            </a:r>
            <a:r>
              <a:rPr lang="en-US" sz="2000" u="sng" dirty="0" smtClean="0"/>
              <a:t>after element removed as</a:t>
            </a:r>
            <a:r>
              <a:rPr lang="en-US" sz="2000" dirty="0" smtClean="0"/>
              <a:t> </a:t>
            </a:r>
            <a:r>
              <a:rPr lang="en-US" sz="2000" b="1" dirty="0" smtClean="0"/>
              <a:t>the same order</a:t>
            </a:r>
            <a:r>
              <a:rPr lang="en-US" sz="2000" dirty="0" smtClean="0"/>
              <a:t>.</a:t>
            </a:r>
            <a:endParaRPr lang="en-US" sz="2000" dirty="0" smtClean="0">
              <a:solidFill>
                <a:schemeClr val="accent6"/>
              </a:solidFill>
            </a:endParaRPr>
          </a:p>
          <a:p>
            <a:pPr marL="514350" indent="-514350" algn="l" rtl="0">
              <a:lnSpc>
                <a:spcPct val="150000"/>
              </a:lnSpc>
              <a:buNone/>
            </a:pPr>
            <a:r>
              <a:rPr lang="en-US" sz="2000" b="1" dirty="0" smtClean="0">
                <a:solidFill>
                  <a:srgbClr val="800000"/>
                </a:solidFill>
              </a:rPr>
              <a:t>                            select(element,L1,L2).</a:t>
            </a:r>
          </a:p>
          <a:p>
            <a:pPr marL="514350" indent="-514350" algn="l" rtl="0">
              <a:lnSpc>
                <a:spcPct val="150000"/>
              </a:lnSpc>
              <a:buNone/>
            </a:pPr>
            <a:r>
              <a:rPr lang="en-US" sz="2400" u="sng" dirty="0" smtClean="0">
                <a:solidFill>
                  <a:schemeClr val="accent6"/>
                </a:solidFill>
              </a:rPr>
              <a:t>Examples:</a:t>
            </a:r>
            <a:endParaRPr lang="en-US" sz="2200" dirty="0" smtClean="0">
              <a:solidFill>
                <a:schemeClr val="accent3">
                  <a:lumMod val="25000"/>
                </a:schemeClr>
              </a:solidFill>
            </a:endParaRPr>
          </a:p>
          <a:p>
            <a:pPr marL="514350" indent="-514350" algn="l" rtl="0">
              <a:lnSpc>
                <a:spcPct val="150000"/>
              </a:lnSpc>
              <a:buNone/>
            </a:pP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?- select(a,[</a:t>
            </a:r>
            <a:r>
              <a:rPr lang="en-US" sz="2200" dirty="0" err="1" smtClean="0">
                <a:solidFill>
                  <a:schemeClr val="accent3">
                    <a:lumMod val="25000"/>
                  </a:schemeClr>
                </a:solidFill>
              </a:rPr>
              <a:t>a,c</a:t>
            </a: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],[</a:t>
            </a:r>
            <a:r>
              <a:rPr lang="en-US" sz="2200" dirty="0" err="1" smtClean="0">
                <a:solidFill>
                  <a:schemeClr val="accent3">
                    <a:lumMod val="25000"/>
                  </a:schemeClr>
                </a:solidFill>
              </a:rPr>
              <a:t>a,d</a:t>
            </a: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]).</a:t>
            </a:r>
            <a:r>
              <a:rPr lang="en-US" sz="2000" dirty="0" smtClean="0">
                <a:solidFill>
                  <a:schemeClr val="bg2"/>
                </a:solidFill>
              </a:rPr>
              <a:t>false.</a:t>
            </a:r>
          </a:p>
          <a:p>
            <a:pPr marL="514350" indent="-514350" algn="l" rtl="0">
              <a:lnSpc>
                <a:spcPct val="150000"/>
              </a:lnSpc>
              <a:buNone/>
            </a:pP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?- select(1,[1,2,3],[3,2]).</a:t>
            </a:r>
            <a:r>
              <a:rPr lang="en-US" sz="2000" dirty="0" smtClean="0">
                <a:solidFill>
                  <a:schemeClr val="bg2"/>
                </a:solidFill>
              </a:rPr>
              <a:t>false</a:t>
            </a:r>
            <a:r>
              <a:rPr lang="en-US" sz="2000" dirty="0" smtClean="0">
                <a:solidFill>
                  <a:schemeClr val="bg2"/>
                </a:solidFill>
              </a:rPr>
              <a:t>. Not the same order.</a:t>
            </a:r>
            <a:endParaRPr lang="en-US" sz="2000" dirty="0" smtClean="0">
              <a:solidFill>
                <a:schemeClr val="bg2"/>
              </a:solidFill>
            </a:endParaRPr>
          </a:p>
          <a:p>
            <a:pPr marL="514350" indent="-514350" algn="l" rtl="0">
              <a:lnSpc>
                <a:spcPct val="150000"/>
              </a:lnSpc>
              <a:buNone/>
            </a:pPr>
            <a:r>
              <a:rPr lang="en-US" sz="2000" dirty="0" smtClean="0">
                <a:solidFill>
                  <a:schemeClr val="accent6"/>
                </a:solidFill>
              </a:rPr>
              <a:t> </a:t>
            </a: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?- select(a,[</a:t>
            </a:r>
            <a:r>
              <a:rPr lang="en-US" sz="2200" dirty="0" err="1" smtClean="0">
                <a:solidFill>
                  <a:schemeClr val="accent3">
                    <a:lumMod val="25000"/>
                  </a:schemeClr>
                </a:solidFill>
              </a:rPr>
              <a:t>a,b,c</a:t>
            </a: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],[</a:t>
            </a:r>
            <a:r>
              <a:rPr lang="en-US" sz="2200" dirty="0" err="1" smtClean="0">
                <a:solidFill>
                  <a:schemeClr val="accent3">
                    <a:lumMod val="25000"/>
                  </a:schemeClr>
                </a:solidFill>
              </a:rPr>
              <a:t>b,c</a:t>
            </a: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]).</a:t>
            </a:r>
            <a:r>
              <a:rPr lang="en-US" sz="2000" dirty="0" smtClean="0">
                <a:solidFill>
                  <a:schemeClr val="bg2"/>
                </a:solidFill>
              </a:rPr>
              <a:t>true .</a:t>
            </a:r>
            <a:endParaRPr lang="en-US" sz="2000" dirty="0" smtClean="0">
              <a:solidFill>
                <a:schemeClr val="accent6"/>
              </a:solidFill>
            </a:endParaRPr>
          </a:p>
          <a:p>
            <a:pPr marL="514350" indent="-514350" algn="l" rtl="0">
              <a:lnSpc>
                <a:spcPct val="150000"/>
              </a:lnSpc>
              <a:buNone/>
            </a:pP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?- select(a,[</a:t>
            </a:r>
            <a:r>
              <a:rPr lang="en-US" sz="2200" dirty="0" err="1" smtClean="0">
                <a:solidFill>
                  <a:schemeClr val="accent3">
                    <a:lumMod val="25000"/>
                  </a:schemeClr>
                </a:solidFill>
              </a:rPr>
              <a:t>b,c</a:t>
            </a: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],[</a:t>
            </a:r>
            <a:r>
              <a:rPr lang="en-US" sz="2200" dirty="0" err="1" smtClean="0">
                <a:solidFill>
                  <a:schemeClr val="accent3">
                    <a:lumMod val="25000"/>
                  </a:schemeClr>
                </a:solidFill>
              </a:rPr>
              <a:t>b,c</a:t>
            </a: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]).</a:t>
            </a:r>
            <a:r>
              <a:rPr lang="en-US" sz="2000" dirty="0" smtClean="0">
                <a:solidFill>
                  <a:schemeClr val="bg2"/>
                </a:solidFill>
              </a:rPr>
              <a:t>false</a:t>
            </a:r>
            <a:r>
              <a:rPr lang="en-US" sz="2000" dirty="0" smtClean="0">
                <a:solidFill>
                  <a:schemeClr val="bg2"/>
                </a:solidFill>
              </a:rPr>
              <a:t>. The first list does not contain the item.</a:t>
            </a:r>
            <a:endParaRPr lang="en-US" sz="2400" dirty="0" smtClean="0">
              <a:solidFill>
                <a:schemeClr val="bg2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0B84DF6-49C1-4145-A280-8F52C8FC87C9}" type="slidenum">
              <a:rPr lang="ar-SA" altLang="ar-SA" smtClean="0"/>
              <a:pPr/>
              <a:t>12</a:t>
            </a:fld>
            <a:endParaRPr lang="en-US" altLang="ar-SA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838200"/>
            <a:ext cx="7772400" cy="411162"/>
          </a:xfrm>
        </p:spPr>
        <p:txBody>
          <a:bodyPr/>
          <a:lstStyle/>
          <a:p>
            <a:pPr eaLnBrk="1" hangingPunct="1"/>
            <a:r>
              <a:rPr lang="fr-FR" altLang="ar-SA" sz="3600" u="sng" dirty="0" err="1" smtClean="0">
                <a:solidFill>
                  <a:schemeClr val="accent6">
                    <a:lumMod val="75000"/>
                  </a:schemeClr>
                </a:solidFill>
              </a:rPr>
              <a:t>Delete</a:t>
            </a:r>
            <a:r>
              <a:rPr lang="fr-FR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 item </a:t>
            </a:r>
            <a:r>
              <a:rPr lang="fr-FR" altLang="ar-SA" sz="3600" u="sng" dirty="0" err="1" smtClean="0">
                <a:solidFill>
                  <a:schemeClr val="accent6">
                    <a:lumMod val="75000"/>
                  </a:schemeClr>
                </a:solidFill>
              </a:rPr>
              <a:t>from</a:t>
            </a:r>
            <a:r>
              <a:rPr lang="fr-FR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r-FR" altLang="ar-SA" sz="3600" u="sng" dirty="0" err="1" smtClean="0">
                <a:solidFill>
                  <a:schemeClr val="accent6">
                    <a:lumMod val="75000"/>
                  </a:schemeClr>
                </a:solidFill>
              </a:rPr>
              <a:t>list</a:t>
            </a:r>
            <a:r>
              <a:rPr lang="fr-FR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:</a:t>
            </a:r>
            <a:endParaRPr lang="en-US" altLang="ar-SA" sz="3600" b="1" i="1" u="sng" dirty="0" smtClean="0"/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46237"/>
            <a:ext cx="8229600" cy="5211763"/>
          </a:xfrm>
        </p:spPr>
        <p:txBody>
          <a:bodyPr/>
          <a:lstStyle/>
          <a:p>
            <a:pPr algn="l" rtl="0">
              <a:lnSpc>
                <a:spcPct val="150000"/>
              </a:lnSpc>
            </a:pPr>
            <a:r>
              <a:rPr lang="en-US" sz="2000" dirty="0" smtClean="0"/>
              <a:t>The term delete the element fromL1 where L2 is equal to L1 with the item X removed</a:t>
            </a:r>
            <a:endParaRPr lang="en-US" sz="2000" b="1" dirty="0" smtClean="0"/>
          </a:p>
          <a:p>
            <a:pPr algn="l" rtl="0">
              <a:lnSpc>
                <a:spcPct val="150000"/>
              </a:lnSpc>
              <a:buNone/>
            </a:pPr>
            <a:r>
              <a:rPr lang="en-US" sz="2000" b="1" dirty="0" smtClean="0">
                <a:solidFill>
                  <a:srgbClr val="800000"/>
                </a:solidFill>
              </a:rPr>
              <a:t>         delete(L1, element,L2).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000" u="sng" dirty="0" smtClean="0">
                <a:solidFill>
                  <a:schemeClr val="accent6"/>
                </a:solidFill>
              </a:rPr>
              <a:t>Examples:</a:t>
            </a:r>
            <a:endParaRPr lang="en-US" sz="2000" b="1" dirty="0" smtClean="0">
              <a:solidFill>
                <a:srgbClr val="800000"/>
              </a:solidFill>
            </a:endParaRPr>
          </a:p>
          <a:p>
            <a:pPr algn="l" rtl="0">
              <a:lnSpc>
                <a:spcPct val="150000"/>
              </a:lnSpc>
              <a:buNone/>
            </a:pP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?- delete([</a:t>
            </a:r>
            <a:r>
              <a:rPr lang="en-US" sz="2200" dirty="0" err="1" smtClean="0">
                <a:solidFill>
                  <a:schemeClr val="accent3">
                    <a:lumMod val="25000"/>
                  </a:schemeClr>
                </a:solidFill>
              </a:rPr>
              <a:t>a,b,c</a:t>
            </a: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],</a:t>
            </a:r>
            <a:r>
              <a:rPr lang="en-US" sz="2200" dirty="0" err="1" smtClean="0">
                <a:solidFill>
                  <a:schemeClr val="accent3">
                    <a:lumMod val="25000"/>
                  </a:schemeClr>
                </a:solidFill>
              </a:rPr>
              <a:t>a,L</a:t>
            </a: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).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000" dirty="0" smtClean="0"/>
              <a:t>L = [b, c].</a:t>
            </a:r>
          </a:p>
          <a:p>
            <a:pPr algn="l" rtl="0">
              <a:lnSpc>
                <a:spcPct val="150000"/>
              </a:lnSpc>
              <a:buNone/>
            </a:pPr>
            <a:r>
              <a:rPr lang="pt-BR" sz="2200" dirty="0" smtClean="0">
                <a:solidFill>
                  <a:schemeClr val="accent3">
                    <a:lumMod val="25000"/>
                  </a:schemeClr>
                </a:solidFill>
              </a:rPr>
              <a:t>?- delete([a,b,c],g,H</a:t>
            </a:r>
            <a:r>
              <a:rPr lang="pt-BR" sz="2200" dirty="0" smtClean="0">
                <a:solidFill>
                  <a:schemeClr val="accent3">
                    <a:lumMod val="25000"/>
                  </a:schemeClr>
                </a:solidFill>
              </a:rPr>
              <a:t>).</a:t>
            </a:r>
            <a:endParaRPr lang="pt-BR" sz="2200" dirty="0" smtClean="0">
              <a:solidFill>
                <a:schemeClr val="accent3">
                  <a:lumMod val="25000"/>
                </a:schemeClr>
              </a:solidFill>
            </a:endParaRPr>
          </a:p>
          <a:p>
            <a:pPr algn="l" rtl="0">
              <a:lnSpc>
                <a:spcPct val="150000"/>
              </a:lnSpc>
              <a:buNone/>
            </a:pPr>
            <a:r>
              <a:rPr lang="pt-BR" sz="2000" dirty="0" smtClean="0"/>
              <a:t>H = [a, b, c].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?- delete([</a:t>
            </a:r>
            <a:r>
              <a:rPr lang="en-US" sz="2200" dirty="0" err="1" smtClean="0">
                <a:solidFill>
                  <a:schemeClr val="accent3">
                    <a:lumMod val="25000"/>
                  </a:schemeClr>
                </a:solidFill>
              </a:rPr>
              <a:t>a,b,a,a</a:t>
            </a: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],</a:t>
            </a:r>
            <a:r>
              <a:rPr lang="en-US" sz="2200" dirty="0" err="1" smtClean="0">
                <a:solidFill>
                  <a:schemeClr val="accent3">
                    <a:lumMod val="25000"/>
                  </a:schemeClr>
                </a:solidFill>
              </a:rPr>
              <a:t>a,L</a:t>
            </a: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).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000" dirty="0" smtClean="0"/>
              <a:t>L = [b].</a:t>
            </a:r>
          </a:p>
          <a:p>
            <a:pPr algn="l" rtl="0">
              <a:lnSpc>
                <a:spcPct val="150000"/>
              </a:lnSpc>
              <a:buNone/>
            </a:pPr>
            <a:endParaRPr lang="en-US" sz="2000" b="1" dirty="0" smtClean="0">
              <a:solidFill>
                <a:srgbClr val="800000"/>
              </a:solidFill>
            </a:endParaRPr>
          </a:p>
          <a:p>
            <a:pPr algn="l" rtl="0">
              <a:lnSpc>
                <a:spcPct val="150000"/>
              </a:lnSpc>
              <a:buNone/>
            </a:pPr>
            <a:endParaRPr lang="en-US" sz="2000" b="1" dirty="0" smtClean="0"/>
          </a:p>
          <a:p>
            <a:pPr algn="l" rtl="0">
              <a:lnSpc>
                <a:spcPct val="150000"/>
              </a:lnSpc>
              <a:buNone/>
            </a:pPr>
            <a:endParaRPr lang="en-US" sz="2400" dirty="0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0B84DF6-49C1-4145-A280-8F52C8FC87C9}" type="slidenum">
              <a:rPr lang="ar-SA" altLang="ar-SA" smtClean="0"/>
              <a:pPr/>
              <a:t>13</a:t>
            </a:fld>
            <a:endParaRPr lang="en-US" altLang="ar-SA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838200"/>
            <a:ext cx="7772400" cy="411162"/>
          </a:xfrm>
        </p:spPr>
        <p:txBody>
          <a:bodyPr/>
          <a:lstStyle/>
          <a:p>
            <a:pPr eaLnBrk="1" hangingPunct="1"/>
            <a:r>
              <a:rPr lang="en-US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Length of a list: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458200" cy="5211763"/>
          </a:xfrm>
        </p:spPr>
        <p:txBody>
          <a:bodyPr/>
          <a:lstStyle/>
          <a:p>
            <a:pPr marL="274320" indent="-274320" algn="l" rtl="0">
              <a:lnSpc>
                <a:spcPct val="150000"/>
              </a:lnSpc>
              <a:buNone/>
              <a:defRPr/>
            </a:pPr>
            <a:r>
              <a:rPr lang="en-US" sz="2200" b="1" dirty="0" smtClean="0"/>
              <a:t>                                 </a:t>
            </a:r>
            <a:r>
              <a:rPr lang="en-US" sz="2200" b="1" dirty="0" smtClean="0">
                <a:solidFill>
                  <a:srgbClr val="800000"/>
                </a:solidFill>
              </a:rPr>
              <a:t>length (List, N)</a:t>
            </a:r>
          </a:p>
          <a:p>
            <a:pPr marL="274320" indent="-274320" algn="l" rtl="0">
              <a:lnSpc>
                <a:spcPct val="150000"/>
              </a:lnSpc>
              <a:defRPr/>
            </a:pPr>
            <a:r>
              <a:rPr lang="en-US" sz="2200" dirty="0" smtClean="0">
                <a:cs typeface="Arial" pitchFamily="34" charset="0"/>
              </a:rPr>
              <a:t>This term used to count the elements in a list </a:t>
            </a:r>
            <a:r>
              <a:rPr lang="en-US" sz="2200" dirty="0" err="1" smtClean="0">
                <a:cs typeface="Arial" pitchFamily="34" charset="0"/>
              </a:rPr>
              <a:t>List</a:t>
            </a:r>
            <a:r>
              <a:rPr lang="en-US" sz="2200" dirty="0" smtClean="0">
                <a:cs typeface="Arial" pitchFamily="34" charset="0"/>
              </a:rPr>
              <a:t> and </a:t>
            </a:r>
            <a:r>
              <a:rPr lang="en-US" sz="2200" dirty="0" smtClean="0">
                <a:cs typeface="Arial" pitchFamily="34" charset="0"/>
              </a:rPr>
              <a:t>put </a:t>
            </a:r>
            <a:r>
              <a:rPr lang="en-US" sz="2200" dirty="0" smtClean="0">
                <a:cs typeface="Arial" pitchFamily="34" charset="0"/>
              </a:rPr>
              <a:t>the numbers in the N variable</a:t>
            </a:r>
            <a:r>
              <a:rPr lang="en-US" sz="2200" dirty="0" smtClean="0">
                <a:cs typeface="Arial" pitchFamily="34" charset="0"/>
              </a:rPr>
              <a:t>.</a:t>
            </a:r>
          </a:p>
          <a:p>
            <a:pPr algn="l" rtl="0">
              <a:lnSpc>
                <a:spcPct val="150000"/>
              </a:lnSpc>
              <a:buNone/>
              <a:defRPr/>
            </a:pPr>
            <a:r>
              <a:rPr lang="en-US" sz="2000" u="sng" dirty="0" smtClean="0">
                <a:solidFill>
                  <a:schemeClr val="accent6"/>
                </a:solidFill>
              </a:rPr>
              <a:t>Examples:</a:t>
            </a:r>
          </a:p>
          <a:p>
            <a:pPr marL="457200" indent="-190500" algn="l" rtl="0">
              <a:lnSpc>
                <a:spcPct val="150000"/>
              </a:lnSpc>
              <a:buNone/>
              <a:defRPr/>
            </a:pP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?- length([</a:t>
            </a:r>
            <a:r>
              <a:rPr lang="en-US" sz="2000" dirty="0" err="1" smtClean="0">
                <a:solidFill>
                  <a:schemeClr val="accent3">
                    <a:lumMod val="25000"/>
                  </a:schemeClr>
                </a:solidFill>
              </a:rPr>
              <a:t>a,b,c</a:t>
            </a: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],N).</a:t>
            </a:r>
            <a:endParaRPr lang="en-US" sz="2000" dirty="0" smtClean="0">
              <a:solidFill>
                <a:schemeClr val="accent3">
                  <a:lumMod val="25000"/>
                </a:schemeClr>
              </a:solidFill>
            </a:endParaRPr>
          </a:p>
          <a:p>
            <a:pPr marL="457200" indent="-190500" algn="l" rtl="0">
              <a:lnSpc>
                <a:spcPct val="150000"/>
              </a:lnSpc>
              <a:buNone/>
              <a:defRPr/>
            </a:pPr>
            <a:r>
              <a:rPr lang="en-US" sz="2000" dirty="0" smtClean="0">
                <a:cs typeface="Arial" pitchFamily="34" charset="0"/>
              </a:rPr>
              <a:t>N = 3</a:t>
            </a:r>
          </a:p>
          <a:p>
            <a:pPr marL="457200" indent="-190500" algn="l" rtl="0" eaLnBrk="1" fontAlgn="auto" hangingPunct="1">
              <a:lnSpc>
                <a:spcPct val="15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?- length([],M).</a:t>
            </a:r>
          </a:p>
          <a:p>
            <a:pPr marL="457200" indent="-190500" algn="l" rtl="0" eaLnBrk="1" fontAlgn="auto" hangingPunct="1">
              <a:lnSpc>
                <a:spcPct val="15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en-US" sz="2000" dirty="0" smtClean="0">
                <a:cs typeface="Courier New" pitchFamily="49" charset="0"/>
              </a:rPr>
              <a:t>M = 0.</a:t>
            </a:r>
          </a:p>
          <a:p>
            <a:pPr marL="457200" indent="-190500" algn="l" rtl="0" eaLnBrk="1" fontAlgn="auto" hangingPunct="1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?- length([</a:t>
            </a:r>
            <a:r>
              <a:rPr lang="en-US" sz="2000" dirty="0" err="1" smtClean="0">
                <a:solidFill>
                  <a:schemeClr val="accent3">
                    <a:lumMod val="25000"/>
                  </a:schemeClr>
                </a:solidFill>
              </a:rPr>
              <a:t>a,b,c</a:t>
            </a:r>
            <a:r>
              <a:rPr lang="en-US" sz="2000" dirty="0" smtClean="0">
                <a:solidFill>
                  <a:schemeClr val="accent3">
                    <a:lumMod val="25000"/>
                  </a:schemeClr>
                </a:solidFill>
              </a:rPr>
              <a:t>],5).</a:t>
            </a:r>
          </a:p>
          <a:p>
            <a:pPr marL="457200" indent="-190500" algn="l" rtl="0" eaLnBrk="1" fontAlgn="auto" hangingPunct="1">
              <a:lnSpc>
                <a:spcPct val="15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en-US" sz="2000" dirty="0" smtClean="0">
                <a:cs typeface="Courier New" pitchFamily="49" charset="0"/>
              </a:rPr>
              <a:t>False.</a:t>
            </a:r>
          </a:p>
          <a:p>
            <a:pPr marL="274320" indent="-274320" algn="l" rtl="0">
              <a:lnSpc>
                <a:spcPct val="150000"/>
              </a:lnSpc>
              <a:defRPr/>
            </a:pPr>
            <a:endParaRPr lang="en-US" sz="2200" dirty="0" smtClean="0">
              <a:cs typeface="Arial" pitchFamily="34" charset="0"/>
            </a:endParaRPr>
          </a:p>
          <a:p>
            <a:pPr marL="457200" indent="-190500" algn="l" rtl="0">
              <a:lnSpc>
                <a:spcPct val="150000"/>
              </a:lnSpc>
              <a:buNone/>
              <a:defRPr/>
            </a:pPr>
            <a:endParaRPr lang="en-US" sz="2200" dirty="0" smtClean="0">
              <a:cs typeface="Arial" pitchFamily="34" charset="0"/>
            </a:endParaRPr>
          </a:p>
          <a:p>
            <a:pPr marL="457200" indent="-190500" algn="l" rtl="0" eaLnBrk="1" fontAlgn="auto" hangingPunct="1">
              <a:lnSpc>
                <a:spcPct val="150000"/>
              </a:lnSpc>
              <a:spcAft>
                <a:spcPts val="0"/>
              </a:spcAft>
              <a:buFont typeface="Wingdings 3"/>
              <a:buNone/>
              <a:defRPr/>
            </a:pPr>
            <a:endParaRPr lang="en-US" sz="2200" dirty="0" smtClean="0">
              <a:cs typeface="Courier New" pitchFamily="49" charset="0"/>
            </a:endParaRPr>
          </a:p>
          <a:p>
            <a:pPr marL="457200" indent="-190500" algn="l" rtl="0" eaLnBrk="1" fontAlgn="auto" hangingPunct="1">
              <a:lnSpc>
                <a:spcPct val="150000"/>
              </a:lnSpc>
              <a:spcAft>
                <a:spcPts val="0"/>
              </a:spcAft>
              <a:buFont typeface="Wingdings 3"/>
              <a:buNone/>
              <a:defRPr/>
            </a:pPr>
            <a:endParaRPr lang="en-US" sz="2200" dirty="0" smtClean="0">
              <a:cs typeface="Courier New" pitchFamily="49" charset="0"/>
            </a:endParaRPr>
          </a:p>
          <a:p>
            <a:pPr marL="457200" indent="-190500" algn="l" rtl="0" eaLnBrk="1" fontAlgn="auto" hangingPunct="1">
              <a:lnSpc>
                <a:spcPct val="150000"/>
              </a:lnSpc>
              <a:spcAft>
                <a:spcPts val="0"/>
              </a:spcAft>
              <a:buFont typeface="Wingdings 3"/>
              <a:buNone/>
              <a:defRPr/>
            </a:pPr>
            <a:endParaRPr lang="en-US" sz="2200" dirty="0" smtClean="0">
              <a:cs typeface="Arial" pitchFamily="34" charset="0"/>
            </a:endParaRPr>
          </a:p>
          <a:p>
            <a:pPr algn="l" rtl="0">
              <a:lnSpc>
                <a:spcPct val="150000"/>
              </a:lnSpc>
              <a:buNone/>
            </a:pPr>
            <a:endParaRPr lang="en-US" sz="2200" dirty="0" smtClean="0"/>
          </a:p>
          <a:p>
            <a:pPr algn="l" rtl="0">
              <a:lnSpc>
                <a:spcPct val="150000"/>
              </a:lnSpc>
              <a:buNone/>
            </a:pPr>
            <a:endParaRPr lang="en-US" sz="2200" dirty="0" smtClean="0"/>
          </a:p>
          <a:p>
            <a:pPr algn="l" rtl="0">
              <a:lnSpc>
                <a:spcPct val="150000"/>
              </a:lnSpc>
              <a:buNone/>
            </a:pPr>
            <a:endParaRPr lang="en-US" sz="2200" dirty="0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0B84DF6-49C1-4145-A280-8F52C8FC87C9}" type="slidenum">
              <a:rPr lang="ar-SA" altLang="ar-SA" smtClean="0"/>
              <a:pPr/>
              <a:t>14</a:t>
            </a:fld>
            <a:endParaRPr lang="en-US" altLang="ar-SA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838200"/>
            <a:ext cx="7772400" cy="411162"/>
          </a:xfrm>
        </p:spPr>
        <p:txBody>
          <a:bodyPr/>
          <a:lstStyle/>
          <a:p>
            <a:pPr eaLnBrk="1" hangingPunct="1"/>
            <a:r>
              <a:rPr lang="fr-FR" altLang="ar-SA" sz="3600" u="sng" dirty="0" err="1" smtClean="0">
                <a:solidFill>
                  <a:schemeClr val="accent6">
                    <a:lumMod val="75000"/>
                  </a:schemeClr>
                </a:solidFill>
              </a:rPr>
              <a:t>Reference</a:t>
            </a:r>
            <a:r>
              <a:rPr lang="fr-FR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:</a:t>
            </a:r>
            <a:endParaRPr lang="en-US" altLang="ar-SA" sz="3600" b="1" i="1" u="sng" dirty="0" smtClean="0"/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46237"/>
            <a:ext cx="8229600" cy="5211763"/>
          </a:xfrm>
        </p:spPr>
        <p:txBody>
          <a:bodyPr/>
          <a:lstStyle/>
          <a:p>
            <a:pPr algn="l" rtl="0">
              <a:lnSpc>
                <a:spcPct val="150000"/>
              </a:lnSpc>
              <a:buNone/>
            </a:pPr>
            <a:r>
              <a:rPr lang="en-US" sz="2000" b="1" dirty="0" smtClean="0">
                <a:solidFill>
                  <a:schemeClr val="bg2"/>
                </a:solidFill>
              </a:rPr>
              <a:t>More predicates of SWI prolog lists can found here: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000" b="1" dirty="0" smtClean="0">
                <a:solidFill>
                  <a:srgbClr val="800000"/>
                </a:solidFill>
                <a:hlinkClick r:id="rId3"/>
              </a:rPr>
              <a:t>http://www.swi-prolog.org/pldoc/man?section=lists</a:t>
            </a:r>
            <a:r>
              <a:rPr lang="en-US" sz="2000" b="1" dirty="0" smtClean="0">
                <a:solidFill>
                  <a:srgbClr val="800000"/>
                </a:solidFill>
              </a:rPr>
              <a:t> </a:t>
            </a:r>
          </a:p>
          <a:p>
            <a:pPr algn="l" rtl="0">
              <a:lnSpc>
                <a:spcPct val="150000"/>
              </a:lnSpc>
              <a:buNone/>
            </a:pPr>
            <a:endParaRPr lang="en-US" sz="2000" b="1" dirty="0" smtClean="0">
              <a:solidFill>
                <a:srgbClr val="800000"/>
              </a:solidFill>
            </a:endParaRPr>
          </a:p>
          <a:p>
            <a:pPr algn="l" rtl="0">
              <a:lnSpc>
                <a:spcPct val="150000"/>
              </a:lnSpc>
              <a:buNone/>
            </a:pPr>
            <a:endParaRPr lang="en-US" sz="2000" b="1" dirty="0" smtClean="0"/>
          </a:p>
          <a:p>
            <a:pPr algn="l" rtl="0">
              <a:lnSpc>
                <a:spcPct val="150000"/>
              </a:lnSpc>
              <a:buNone/>
            </a:pPr>
            <a:endParaRPr lang="en-US" sz="2400" dirty="0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772400" cy="1143000"/>
          </a:xfrm>
        </p:spPr>
        <p:txBody>
          <a:bodyPr/>
          <a:lstStyle/>
          <a:p>
            <a:r>
              <a:rPr lang="en-US" sz="3600" u="sng" dirty="0" smtClean="0">
                <a:solidFill>
                  <a:schemeClr val="accent6">
                    <a:lumMod val="75000"/>
                  </a:schemeClr>
                </a:solidFill>
              </a:rPr>
              <a:t>Outline:</a:t>
            </a:r>
            <a:endParaRPr lang="ar-SA" sz="3600" u="sng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lnSpc>
                <a:spcPct val="150000"/>
              </a:lnSpc>
            </a:pPr>
            <a:r>
              <a:rPr lang="en-US" altLang="zh-TW" sz="2400" u="sng" dirty="0" smtClean="0"/>
              <a:t>List operations: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altLang="zh-TW" sz="2400" dirty="0" smtClean="0"/>
              <a:t>   - Membership.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400" dirty="0" smtClean="0"/>
              <a:t>   - </a:t>
            </a:r>
            <a:r>
              <a:rPr lang="en-US" sz="2400" dirty="0" smtClean="0"/>
              <a:t>Appending.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400" dirty="0" smtClean="0"/>
              <a:t>   - Reversing.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400" dirty="0" smtClean="0"/>
              <a:t>   - Select predicate.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400" dirty="0" smtClean="0"/>
              <a:t>   - Deleting an item from list.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400" dirty="0" smtClean="0"/>
              <a:t>   - Length of a list.</a:t>
            </a:r>
          </a:p>
          <a:p>
            <a:pPr algn="l" rtl="0">
              <a:lnSpc>
                <a:spcPct val="150000"/>
              </a:lnSpc>
              <a:buNone/>
            </a:pPr>
            <a:endParaRPr lang="en-US" sz="2400" dirty="0" smtClean="0">
              <a:solidFill>
                <a:schemeClr val="bg2"/>
              </a:solidFill>
            </a:endParaRPr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189346-9F52-497D-B5FC-11F5F2CA50BC}" type="slidenum">
              <a:rPr lang="ar-SA" altLang="ar-SA" smtClean="0"/>
              <a:pPr>
                <a:defRPr/>
              </a:pPr>
              <a:t>2</a:t>
            </a:fld>
            <a:endParaRPr lang="en-US" altLang="ar-SA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0B84DF6-49C1-4145-A280-8F52C8FC87C9}" type="slidenum">
              <a:rPr lang="ar-SA" altLang="ar-SA" smtClean="0"/>
              <a:pPr/>
              <a:t>3</a:t>
            </a:fld>
            <a:endParaRPr lang="en-US" altLang="ar-SA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7772400" cy="712787"/>
          </a:xfrm>
        </p:spPr>
        <p:txBody>
          <a:bodyPr/>
          <a:lstStyle/>
          <a:p>
            <a:pPr rtl="0" eaLnBrk="1" hangingPunct="1">
              <a:lnSpc>
                <a:spcPct val="90000"/>
              </a:lnSpc>
              <a:defRPr/>
            </a:pPr>
            <a:r>
              <a:rPr lang="en-US" altLang="zh-TW" sz="3600" u="sng" dirty="0" smtClean="0">
                <a:solidFill>
                  <a:srgbClr val="C00000"/>
                </a:solidFill>
              </a:rPr>
              <a:t>Membership operation:</a:t>
            </a:r>
            <a:endParaRPr lang="en-US" sz="3600" u="sng" dirty="0" smtClean="0">
              <a:solidFill>
                <a:srgbClr val="C00000"/>
              </a:solidFill>
            </a:endParaRP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8534400" cy="5410200"/>
          </a:xfrm>
        </p:spPr>
        <p:txBody>
          <a:bodyPr/>
          <a:lstStyle/>
          <a:p>
            <a:pPr algn="l" rtl="0">
              <a:lnSpc>
                <a:spcPct val="150000"/>
              </a:lnSpc>
            </a:pPr>
            <a:r>
              <a:rPr lang="en-US" sz="2200" dirty="0" smtClean="0"/>
              <a:t>A common predicate when manipulating lists is a membership test: </a:t>
            </a:r>
            <a:r>
              <a:rPr lang="en-US" sz="2200" b="1" dirty="0" smtClean="0">
                <a:solidFill>
                  <a:schemeClr val="accent6"/>
                </a:solidFill>
              </a:rPr>
              <a:t>Is a given value a member of a list?</a:t>
            </a:r>
          </a:p>
          <a:p>
            <a:pPr algn="l" rtl="0">
              <a:lnSpc>
                <a:spcPct val="150000"/>
              </a:lnSpc>
            </a:pPr>
            <a:r>
              <a:rPr lang="en-US" sz="2200" dirty="0" smtClean="0"/>
              <a:t>The member built-in predicate takes two arguments. If the first argument is any term except a variable and the second argument is a list.</a:t>
            </a:r>
          </a:p>
          <a:p>
            <a:pPr algn="l" rtl="0">
              <a:lnSpc>
                <a:spcPct val="150000"/>
              </a:lnSpc>
            </a:pPr>
            <a:r>
              <a:rPr lang="en-US" sz="2200" dirty="0" smtClean="0"/>
              <a:t>If the first argument is an variable, it is bound to an element of the list working to find all the elements of a list in turn from left to right.</a:t>
            </a:r>
          </a:p>
          <a:p>
            <a:pPr algn="l" rtl="0">
              <a:lnSpc>
                <a:spcPct val="150000"/>
              </a:lnSpc>
            </a:pPr>
            <a:r>
              <a:rPr lang="en-US" sz="2200" b="1" dirty="0" smtClean="0">
                <a:solidFill>
                  <a:srgbClr val="800000"/>
                </a:solidFill>
              </a:rPr>
              <a:t>member succeeds if the </a:t>
            </a:r>
            <a:r>
              <a:rPr lang="en-US" sz="2200" dirty="0" smtClean="0"/>
              <a:t>first argument is a member of the list denoted by the second argument (i.e. one of its list elements).</a:t>
            </a:r>
            <a:endParaRPr lang="en-US" sz="2200" b="1" dirty="0" smtClean="0">
              <a:solidFill>
                <a:srgbClr val="7030A0"/>
              </a:solidFill>
              <a:cs typeface="Courier New" pitchFamily="49" charset="0"/>
            </a:endParaRPr>
          </a:p>
          <a:p>
            <a:pPr marL="514350" indent="-514350" algn="l" rtl="0">
              <a:lnSpc>
                <a:spcPct val="150000"/>
              </a:lnSpc>
              <a:buNone/>
            </a:pPr>
            <a:endParaRPr lang="en-US" sz="2200" b="1" dirty="0" smtClean="0">
              <a:solidFill>
                <a:srgbClr val="7030A0"/>
              </a:solidFill>
              <a:cs typeface="Courier New" pitchFamily="49" charset="0"/>
            </a:endParaRPr>
          </a:p>
          <a:p>
            <a:pPr algn="l" rtl="0">
              <a:lnSpc>
                <a:spcPct val="150000"/>
              </a:lnSpc>
            </a:pPr>
            <a:endParaRPr lang="en-US" altLang="zh-TW" sz="2200" dirty="0" smtClean="0"/>
          </a:p>
          <a:p>
            <a:pPr algn="l" rtl="0">
              <a:lnSpc>
                <a:spcPct val="150000"/>
              </a:lnSpc>
            </a:pPr>
            <a:endParaRPr lang="en-US" sz="2200" dirty="0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0B84DF6-49C1-4145-A280-8F52C8FC87C9}" type="slidenum">
              <a:rPr lang="ar-SA" altLang="ar-SA" smtClean="0"/>
              <a:pPr/>
              <a:t>4</a:t>
            </a:fld>
            <a:endParaRPr lang="en-US" altLang="ar-SA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7772400" cy="712787"/>
          </a:xfrm>
        </p:spPr>
        <p:txBody>
          <a:bodyPr/>
          <a:lstStyle/>
          <a:p>
            <a:pPr rtl="0" eaLnBrk="1" hangingPunct="1">
              <a:lnSpc>
                <a:spcPct val="90000"/>
              </a:lnSpc>
              <a:defRPr/>
            </a:pPr>
            <a:r>
              <a:rPr lang="en-US" altLang="zh-TW" sz="3600" u="sng" dirty="0" smtClean="0">
                <a:solidFill>
                  <a:srgbClr val="C00000"/>
                </a:solidFill>
              </a:rPr>
              <a:t>Membership operation examples:</a:t>
            </a:r>
            <a:endParaRPr lang="en-US" sz="3600" u="sng" dirty="0" smtClean="0">
              <a:solidFill>
                <a:srgbClr val="C00000"/>
              </a:solidFill>
            </a:endParaRP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8153400" cy="5410200"/>
          </a:xfrm>
        </p:spPr>
        <p:txBody>
          <a:bodyPr/>
          <a:lstStyle/>
          <a:p>
            <a:pPr algn="l" rtl="0">
              <a:lnSpc>
                <a:spcPct val="150000"/>
              </a:lnSpc>
              <a:buNone/>
            </a:pPr>
            <a:r>
              <a:rPr lang="en-US" sz="2400" u="sng" dirty="0" smtClean="0">
                <a:solidFill>
                  <a:schemeClr val="accent6"/>
                </a:solidFill>
              </a:rPr>
              <a:t>Examples:</a:t>
            </a:r>
          </a:p>
          <a:p>
            <a:pPr marL="514350" indent="-514350" algn="l" rtl="0">
              <a:lnSpc>
                <a:spcPct val="150000"/>
              </a:lnSpc>
              <a:buNone/>
            </a:pPr>
            <a:r>
              <a:rPr lang="en-US" sz="2200" b="1" dirty="0" smtClean="0">
                <a:solidFill>
                  <a:srgbClr val="008000"/>
                </a:solidFill>
                <a:cs typeface="Courier New" pitchFamily="49" charset="0"/>
              </a:rPr>
              <a:t> </a:t>
            </a:r>
            <a:r>
              <a:rPr lang="en-US" sz="2400" dirty="0" smtClean="0">
                <a:solidFill>
                  <a:schemeClr val="accent3">
                    <a:lumMod val="25000"/>
                  </a:schemeClr>
                </a:solidFill>
              </a:rPr>
              <a:t>?-member(</a:t>
            </a:r>
            <a:r>
              <a:rPr lang="en-US" sz="2400" dirty="0" err="1" smtClean="0">
                <a:solidFill>
                  <a:schemeClr val="accent3">
                    <a:lumMod val="25000"/>
                  </a:schemeClr>
                </a:solidFill>
              </a:rPr>
              <a:t>maha</a:t>
            </a:r>
            <a:r>
              <a:rPr lang="en-US" sz="2400" dirty="0" smtClean="0">
                <a:solidFill>
                  <a:schemeClr val="accent3">
                    <a:lumMod val="25000"/>
                  </a:schemeClr>
                </a:solidFill>
              </a:rPr>
              <a:t>, [</a:t>
            </a:r>
            <a:r>
              <a:rPr lang="en-US" sz="2400" dirty="0" err="1" smtClean="0">
                <a:solidFill>
                  <a:schemeClr val="accent3">
                    <a:lumMod val="25000"/>
                  </a:schemeClr>
                </a:solidFill>
              </a:rPr>
              <a:t>laila,maha,sara</a:t>
            </a:r>
            <a:r>
              <a:rPr lang="en-US" sz="2400" dirty="0" smtClean="0">
                <a:solidFill>
                  <a:schemeClr val="accent3">
                    <a:lumMod val="25000"/>
                  </a:schemeClr>
                </a:solidFill>
              </a:rPr>
              <a:t>]). </a:t>
            </a:r>
            <a:r>
              <a:rPr lang="en-US" sz="2200" dirty="0" smtClean="0">
                <a:solidFill>
                  <a:schemeClr val="bg2"/>
                </a:solidFill>
                <a:cs typeface="Courier New" pitchFamily="49" charset="0"/>
              </a:rPr>
              <a:t>true</a:t>
            </a:r>
          </a:p>
          <a:p>
            <a:pPr marL="514350" indent="-514350" algn="l" rtl="0">
              <a:lnSpc>
                <a:spcPct val="150000"/>
              </a:lnSpc>
              <a:buNone/>
            </a:pPr>
            <a:r>
              <a:rPr lang="en-US" sz="2200" b="1" dirty="0" smtClean="0">
                <a:solidFill>
                  <a:srgbClr val="008000"/>
                </a:solidFill>
                <a:cs typeface="Courier New" pitchFamily="49" charset="0"/>
              </a:rPr>
              <a:t> </a:t>
            </a:r>
            <a:r>
              <a:rPr lang="en-US" sz="2400" dirty="0" smtClean="0">
                <a:solidFill>
                  <a:schemeClr val="accent3">
                    <a:lumMod val="25000"/>
                  </a:schemeClr>
                </a:solidFill>
              </a:rPr>
              <a:t>?- member(dog, [cat,[</a:t>
            </a:r>
            <a:r>
              <a:rPr lang="en-US" sz="2400" dirty="0" err="1" smtClean="0">
                <a:solidFill>
                  <a:schemeClr val="accent3">
                    <a:lumMod val="25000"/>
                  </a:schemeClr>
                </a:solidFill>
              </a:rPr>
              <a:t>dog,horse</a:t>
            </a:r>
            <a:r>
              <a:rPr lang="en-US" sz="2400" dirty="0" smtClean="0">
                <a:solidFill>
                  <a:schemeClr val="accent3">
                    <a:lumMod val="25000"/>
                  </a:schemeClr>
                </a:solidFill>
              </a:rPr>
              <a:t>]]).</a:t>
            </a:r>
            <a:r>
              <a:rPr lang="en-US" sz="2200" dirty="0" smtClean="0">
                <a:solidFill>
                  <a:schemeClr val="bg2"/>
                </a:solidFill>
                <a:cs typeface="Courier New" pitchFamily="49" charset="0"/>
              </a:rPr>
              <a:t> false</a:t>
            </a:r>
            <a:r>
              <a:rPr lang="en-US" sz="2200" b="1" dirty="0" smtClean="0">
                <a:solidFill>
                  <a:schemeClr val="accent6"/>
                </a:solidFill>
                <a:cs typeface="Courier New" pitchFamily="49" charset="0"/>
              </a:rPr>
              <a:t> </a:t>
            </a:r>
          </a:p>
          <a:p>
            <a:pPr marL="514350" indent="-514350" algn="l" rtl="0">
              <a:lnSpc>
                <a:spcPct val="150000"/>
              </a:lnSpc>
              <a:buNone/>
            </a:pPr>
            <a:r>
              <a:rPr lang="en-US" sz="2200" b="1" dirty="0" smtClean="0">
                <a:solidFill>
                  <a:srgbClr val="008000"/>
                </a:solidFill>
                <a:cs typeface="Courier New" pitchFamily="49" charset="0"/>
              </a:rPr>
              <a:t> </a:t>
            </a:r>
            <a:r>
              <a:rPr lang="en-US" sz="2400" dirty="0" smtClean="0">
                <a:solidFill>
                  <a:schemeClr val="accent3">
                    <a:lumMod val="25000"/>
                  </a:schemeClr>
                </a:solidFill>
              </a:rPr>
              <a:t>?- member([</a:t>
            </a:r>
            <a:r>
              <a:rPr lang="en-US" sz="2400" dirty="0" err="1" smtClean="0">
                <a:solidFill>
                  <a:schemeClr val="accent3">
                    <a:lumMod val="25000"/>
                  </a:schemeClr>
                </a:solidFill>
              </a:rPr>
              <a:t>apple,orange</a:t>
            </a:r>
            <a:r>
              <a:rPr lang="en-US" sz="2400" dirty="0" smtClean="0">
                <a:solidFill>
                  <a:schemeClr val="accent3">
                    <a:lumMod val="25000"/>
                  </a:schemeClr>
                </a:solidFill>
              </a:rPr>
              <a:t>], [banana,[</a:t>
            </a:r>
            <a:r>
              <a:rPr lang="en-US" sz="2400" dirty="0" err="1" smtClean="0">
                <a:solidFill>
                  <a:schemeClr val="accent3">
                    <a:lumMod val="25000"/>
                  </a:schemeClr>
                </a:solidFill>
              </a:rPr>
              <a:t>apple,orange</a:t>
            </a:r>
            <a:r>
              <a:rPr lang="en-US" sz="2400" dirty="0" smtClean="0">
                <a:solidFill>
                  <a:schemeClr val="accent3">
                    <a:lumMod val="25000"/>
                  </a:schemeClr>
                </a:solidFill>
              </a:rPr>
              <a:t>]]). </a:t>
            </a:r>
            <a:r>
              <a:rPr lang="en-US" sz="2200" dirty="0" smtClean="0">
                <a:solidFill>
                  <a:schemeClr val="bg2"/>
                </a:solidFill>
                <a:cs typeface="Courier New" pitchFamily="49" charset="0"/>
              </a:rPr>
              <a:t>true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200" b="1" dirty="0" smtClean="0"/>
              <a:t> </a:t>
            </a:r>
            <a:r>
              <a:rPr lang="en-US" sz="2400" dirty="0" smtClean="0">
                <a:solidFill>
                  <a:schemeClr val="accent3">
                    <a:lumMod val="25000"/>
                  </a:schemeClr>
                </a:solidFill>
              </a:rPr>
              <a:t>?- member(x,[]). </a:t>
            </a:r>
            <a:r>
              <a:rPr lang="en-US" sz="2200" dirty="0" smtClean="0">
                <a:solidFill>
                  <a:schemeClr val="bg2"/>
                </a:solidFill>
                <a:cs typeface="Courier New" pitchFamily="49" charset="0"/>
              </a:rPr>
              <a:t>false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400" dirty="0" smtClean="0">
                <a:solidFill>
                  <a:schemeClr val="accent3">
                    <a:lumMod val="25000"/>
                  </a:schemeClr>
                </a:solidFill>
              </a:rPr>
              <a:t>?- member([1,2,3],[</a:t>
            </a:r>
            <a:r>
              <a:rPr lang="en-US" sz="2400" dirty="0" err="1" smtClean="0">
                <a:solidFill>
                  <a:schemeClr val="accent3">
                    <a:lumMod val="25000"/>
                  </a:schemeClr>
                </a:solidFill>
              </a:rPr>
              <a:t>a,b</a:t>
            </a:r>
            <a:r>
              <a:rPr lang="en-US" sz="2400" dirty="0" smtClean="0">
                <a:solidFill>
                  <a:schemeClr val="accent3">
                    <a:lumMod val="25000"/>
                  </a:schemeClr>
                </a:solidFill>
              </a:rPr>
              <a:t>,[1,2,3],c]). </a:t>
            </a:r>
            <a:r>
              <a:rPr lang="en-US" sz="2200" dirty="0" smtClean="0">
                <a:solidFill>
                  <a:schemeClr val="bg2"/>
                </a:solidFill>
                <a:cs typeface="Courier New" pitchFamily="49" charset="0"/>
              </a:rPr>
              <a:t>true</a:t>
            </a:r>
            <a:endParaRPr lang="ar-SA" sz="2200" dirty="0" smtClean="0">
              <a:solidFill>
                <a:schemeClr val="bg2"/>
              </a:solidFill>
              <a:cs typeface="Courier New" pitchFamily="49" charset="0"/>
            </a:endParaRPr>
          </a:p>
          <a:p>
            <a:pPr algn="l" rtl="0">
              <a:lnSpc>
                <a:spcPct val="150000"/>
              </a:lnSpc>
              <a:buNone/>
            </a:pPr>
            <a:r>
              <a:rPr lang="en-US" sz="2400" dirty="0" smtClean="0">
                <a:solidFill>
                  <a:schemeClr val="accent3">
                    <a:lumMod val="25000"/>
                  </a:schemeClr>
                </a:solidFill>
              </a:rPr>
              <a:t>?- member(X,[</a:t>
            </a:r>
            <a:r>
              <a:rPr lang="en-US" sz="2400" dirty="0" err="1" smtClean="0">
                <a:solidFill>
                  <a:schemeClr val="accent3">
                    <a:lumMod val="25000"/>
                  </a:schemeClr>
                </a:solidFill>
              </a:rPr>
              <a:t>a,b,c</a:t>
            </a:r>
            <a:r>
              <a:rPr lang="en-US" sz="2400" dirty="0" smtClean="0">
                <a:solidFill>
                  <a:schemeClr val="accent3">
                    <a:lumMod val="25000"/>
                  </a:schemeClr>
                </a:solidFill>
              </a:rPr>
              <a:t>]). </a:t>
            </a:r>
            <a:r>
              <a:rPr lang="en-US" sz="2200" dirty="0" smtClean="0">
                <a:solidFill>
                  <a:schemeClr val="bg2"/>
                </a:solidFill>
                <a:cs typeface="Courier New" pitchFamily="49" charset="0"/>
              </a:rPr>
              <a:t>X =a ;X = b ;X = c.</a:t>
            </a:r>
          </a:p>
          <a:p>
            <a:pPr marL="514350" indent="-514350" algn="l" rtl="0">
              <a:lnSpc>
                <a:spcPct val="150000"/>
              </a:lnSpc>
              <a:buNone/>
            </a:pPr>
            <a:endParaRPr lang="en-US" sz="2200" b="1" dirty="0" smtClean="0">
              <a:solidFill>
                <a:srgbClr val="7030A0"/>
              </a:solidFill>
              <a:cs typeface="Courier New" pitchFamily="49" charset="0"/>
            </a:endParaRPr>
          </a:p>
          <a:p>
            <a:pPr algn="l" rtl="0">
              <a:lnSpc>
                <a:spcPct val="150000"/>
              </a:lnSpc>
            </a:pPr>
            <a:endParaRPr lang="en-US" altLang="zh-TW" sz="2200" dirty="0" smtClean="0"/>
          </a:p>
          <a:p>
            <a:pPr algn="l" rtl="0">
              <a:lnSpc>
                <a:spcPct val="150000"/>
              </a:lnSpc>
            </a:pPr>
            <a:endParaRPr lang="en-US" sz="2200" dirty="0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0B84DF6-49C1-4145-A280-8F52C8FC87C9}" type="slidenum">
              <a:rPr lang="ar-SA" altLang="ar-SA" smtClean="0"/>
              <a:pPr/>
              <a:t>5</a:t>
            </a:fld>
            <a:endParaRPr lang="en-US" altLang="ar-SA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7772400" cy="712787"/>
          </a:xfrm>
        </p:spPr>
        <p:txBody>
          <a:bodyPr/>
          <a:lstStyle/>
          <a:p>
            <a:pPr rtl="0" eaLnBrk="1" hangingPunct="1">
              <a:lnSpc>
                <a:spcPct val="90000"/>
              </a:lnSpc>
              <a:defRPr/>
            </a:pPr>
            <a:r>
              <a:rPr lang="en-US" sz="3600" u="sng" dirty="0" smtClean="0">
                <a:solidFill>
                  <a:srgbClr val="C00000"/>
                </a:solidFill>
              </a:rPr>
              <a:t>Append operation: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458200" cy="5410200"/>
          </a:xfrm>
        </p:spPr>
        <p:txBody>
          <a:bodyPr/>
          <a:lstStyle/>
          <a:p>
            <a:pPr algn="l" rtl="0">
              <a:lnSpc>
                <a:spcPct val="150000"/>
              </a:lnSpc>
            </a:pPr>
            <a:r>
              <a:rPr lang="en-US" sz="2000" dirty="0" smtClean="0"/>
              <a:t>The append built-in predicate takes three arguments: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000" b="1" dirty="0" smtClean="0"/>
              <a:t>                                  </a:t>
            </a:r>
            <a:r>
              <a:rPr lang="en-US" sz="2000" b="1" dirty="0" smtClean="0">
                <a:solidFill>
                  <a:srgbClr val="800000"/>
                </a:solidFill>
              </a:rPr>
              <a:t>append(L1,L2,L3).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000" b="1" dirty="0" smtClean="0"/>
              <a:t>         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</a:rPr>
              <a:t>- If the first two arguments 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</a:rPr>
              <a:t>L1,L2 are lists and the third argument is an variable, </a:t>
            </a:r>
            <a:r>
              <a:rPr lang="en-US" sz="2000" dirty="0" smtClean="0"/>
              <a:t>the third argument is bound to a list comprising the first two lists concatenated.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</a:rPr>
              <a:t>        - If the all arguments are lists</a:t>
            </a:r>
            <a:r>
              <a:rPr lang="en-US" sz="2000" dirty="0" smtClean="0"/>
              <a:t>, then the predicate check if the last argument </a:t>
            </a:r>
            <a:r>
              <a:rPr lang="en-US" sz="2000" b="1" dirty="0" smtClean="0"/>
              <a:t>L3</a:t>
            </a:r>
            <a:r>
              <a:rPr lang="en-US" sz="2000" dirty="0" smtClean="0"/>
              <a:t> contains all element of </a:t>
            </a:r>
            <a:r>
              <a:rPr lang="en-US" sz="2000" b="1" dirty="0" smtClean="0"/>
              <a:t>L1 and L2 </a:t>
            </a:r>
            <a:r>
              <a:rPr lang="en-US" sz="2000" dirty="0" smtClean="0"/>
              <a:t>and then return true or false</a:t>
            </a:r>
            <a:r>
              <a:rPr lang="en-US" sz="2000" dirty="0" smtClean="0"/>
              <a:t>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</a:rPr>
              <a:t>      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</a:rPr>
              <a:t>- If the 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</a:rPr>
              <a:t>first two arguments 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</a:rPr>
              <a:t>are 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</a:rPr>
              <a:t>variables and 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</a:rPr>
              <a:t>the last argument is a list</a:t>
            </a:r>
            <a:r>
              <a:rPr lang="en-US" sz="2000" dirty="0" smtClean="0"/>
              <a:t> then try to divide the list between these variables. </a:t>
            </a:r>
            <a:endParaRPr lang="en-US" sz="2000" dirty="0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0B84DF6-49C1-4145-A280-8F52C8FC87C9}" type="slidenum">
              <a:rPr lang="ar-SA" altLang="ar-SA" smtClean="0"/>
              <a:pPr/>
              <a:t>6</a:t>
            </a:fld>
            <a:endParaRPr lang="en-US" altLang="ar-SA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609600"/>
            <a:ext cx="7772400" cy="685800"/>
          </a:xfrm>
        </p:spPr>
        <p:txBody>
          <a:bodyPr/>
          <a:lstStyle/>
          <a:p>
            <a:pPr rtl="0" eaLnBrk="1" hangingPunct="1">
              <a:lnSpc>
                <a:spcPct val="90000"/>
              </a:lnSpc>
              <a:defRPr/>
            </a:pPr>
            <a:r>
              <a:rPr lang="en-US" sz="3600" u="sng" dirty="0" smtClean="0">
                <a:solidFill>
                  <a:srgbClr val="C00000"/>
                </a:solidFill>
              </a:rPr>
              <a:t>Append operation examples:</a:t>
            </a:r>
            <a:endParaRPr lang="fr-FR" altLang="ar-SA" sz="3600" u="sng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610600" cy="5486400"/>
          </a:xfrm>
        </p:spPr>
        <p:txBody>
          <a:bodyPr/>
          <a:lstStyle/>
          <a:p>
            <a:pPr algn="l" rtl="0">
              <a:lnSpc>
                <a:spcPct val="150000"/>
              </a:lnSpc>
              <a:buNone/>
            </a:pPr>
            <a:r>
              <a:rPr lang="en-US" sz="2400" dirty="0" smtClean="0">
                <a:solidFill>
                  <a:schemeClr val="accent6"/>
                </a:solidFill>
              </a:rPr>
              <a:t> </a:t>
            </a:r>
            <a:r>
              <a:rPr lang="en-US" sz="2400" u="sng" dirty="0" smtClean="0">
                <a:solidFill>
                  <a:schemeClr val="accent6"/>
                </a:solidFill>
              </a:rPr>
              <a:t>Examples</a:t>
            </a:r>
            <a:r>
              <a:rPr lang="en-US" sz="2400" dirty="0" smtClean="0">
                <a:solidFill>
                  <a:schemeClr val="accent6"/>
                </a:solidFill>
              </a:rPr>
              <a:t>: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400" dirty="0" smtClean="0"/>
              <a:t>    </a:t>
            </a:r>
            <a:r>
              <a:rPr lang="en-US" sz="2400" dirty="0" smtClean="0">
                <a:solidFill>
                  <a:schemeClr val="accent3">
                    <a:lumMod val="25000"/>
                  </a:schemeClr>
                </a:solidFill>
              </a:rPr>
              <a:t>?- append([1,2,3,4],[5,6,7,8,9],L).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400" dirty="0" smtClean="0"/>
              <a:t>     L = [1,2,3,4,5,6,7,8,9]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400" dirty="0" smtClean="0">
                <a:solidFill>
                  <a:schemeClr val="accent3">
                    <a:lumMod val="25000"/>
                  </a:schemeClr>
                </a:solidFill>
              </a:rPr>
              <a:t>    ?- append([],[1,2,3],L).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400" dirty="0" smtClean="0"/>
              <a:t>     L = [1,2,3]</a:t>
            </a:r>
          </a:p>
          <a:p>
            <a:pPr algn="l" rtl="0">
              <a:lnSpc>
                <a:spcPct val="150000"/>
              </a:lnSpc>
              <a:buNone/>
            </a:pPr>
            <a:r>
              <a:rPr lang="pt-BR" sz="2400" dirty="0" smtClean="0">
                <a:solidFill>
                  <a:schemeClr val="accent3">
                    <a:lumMod val="25000"/>
                  </a:schemeClr>
                </a:solidFill>
              </a:rPr>
              <a:t>?- </a:t>
            </a:r>
            <a:r>
              <a:rPr lang="pt-BR" sz="2400" dirty="0" smtClean="0">
                <a:solidFill>
                  <a:schemeClr val="accent3">
                    <a:lumMod val="25000"/>
                  </a:schemeClr>
                </a:solidFill>
              </a:rPr>
              <a:t>append([[a,b,c],d,e,f],[g,h,[i,j,k]],L).</a:t>
            </a:r>
          </a:p>
          <a:p>
            <a:pPr algn="l" rtl="0">
              <a:lnSpc>
                <a:spcPct val="150000"/>
              </a:lnSpc>
              <a:buNone/>
            </a:pPr>
            <a:r>
              <a:rPr lang="pt-BR" sz="2400" dirty="0" smtClean="0"/>
              <a:t>     L = [[a,b,c],d,e,f,g,h,[i,j,k]]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0B84DF6-49C1-4145-A280-8F52C8FC87C9}" type="slidenum">
              <a:rPr lang="ar-SA" altLang="ar-SA" smtClean="0"/>
              <a:pPr/>
              <a:t>7</a:t>
            </a:fld>
            <a:endParaRPr lang="en-US" altLang="ar-SA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609600"/>
            <a:ext cx="7772400" cy="712787"/>
          </a:xfrm>
        </p:spPr>
        <p:txBody>
          <a:bodyPr/>
          <a:lstStyle/>
          <a:p>
            <a:pPr rtl="0" eaLnBrk="1" hangingPunct="1">
              <a:lnSpc>
                <a:spcPct val="90000"/>
              </a:lnSpc>
              <a:defRPr/>
            </a:pPr>
            <a:r>
              <a:rPr lang="en-US" sz="3600" u="sng" dirty="0" smtClean="0">
                <a:solidFill>
                  <a:srgbClr val="C00000"/>
                </a:solidFill>
              </a:rPr>
              <a:t>Append operation examples: (cont)</a:t>
            </a:r>
            <a:endParaRPr lang="fr-FR" altLang="ar-SA" sz="3600" u="sng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447800"/>
            <a:ext cx="8229600" cy="5592763"/>
          </a:xfrm>
        </p:spPr>
        <p:txBody>
          <a:bodyPr/>
          <a:lstStyle/>
          <a:p>
            <a:pPr algn="l" rtl="0">
              <a:lnSpc>
                <a:spcPct val="150000"/>
              </a:lnSpc>
              <a:buNone/>
            </a:pPr>
            <a:r>
              <a:rPr lang="en-US" sz="2200" dirty="0" smtClean="0">
                <a:solidFill>
                  <a:schemeClr val="accent6"/>
                </a:solidFill>
              </a:rPr>
              <a:t> </a:t>
            </a:r>
            <a:r>
              <a:rPr lang="en-US" sz="2200" u="sng" dirty="0" smtClean="0">
                <a:solidFill>
                  <a:schemeClr val="accent6"/>
                </a:solidFill>
              </a:rPr>
              <a:t>Examples</a:t>
            </a:r>
            <a:r>
              <a:rPr lang="en-US" sz="2200" dirty="0" smtClean="0">
                <a:solidFill>
                  <a:schemeClr val="accent6"/>
                </a:solidFill>
              </a:rPr>
              <a:t>: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    ?- append([</a:t>
            </a:r>
            <a:r>
              <a:rPr lang="en-US" sz="2200" dirty="0" err="1" smtClean="0">
                <a:solidFill>
                  <a:schemeClr val="accent3">
                    <a:lumMod val="25000"/>
                  </a:schemeClr>
                </a:solidFill>
              </a:rPr>
              <a:t>a,b</a:t>
            </a: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],[</a:t>
            </a:r>
            <a:r>
              <a:rPr lang="en-US" sz="2200" dirty="0" err="1" smtClean="0">
                <a:solidFill>
                  <a:schemeClr val="accent3">
                    <a:lumMod val="25000"/>
                  </a:schemeClr>
                </a:solidFill>
              </a:rPr>
              <a:t>c,d</a:t>
            </a: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],[</a:t>
            </a:r>
            <a:r>
              <a:rPr lang="en-US" sz="2200" dirty="0" err="1" smtClean="0">
                <a:solidFill>
                  <a:schemeClr val="accent3">
                    <a:lumMod val="25000"/>
                  </a:schemeClr>
                </a:solidFill>
              </a:rPr>
              <a:t>a,b,c,d</a:t>
            </a: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]).</a:t>
            </a: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  <a:cs typeface="Courier New" pitchFamily="49" charset="0"/>
              </a:rPr>
              <a:t>  </a:t>
            </a:r>
            <a:r>
              <a:rPr lang="en-US" sz="2200" dirty="0" smtClean="0">
                <a:cs typeface="Courier New" pitchFamily="49" charset="0"/>
              </a:rPr>
              <a:t>yes</a:t>
            </a:r>
            <a:endParaRPr lang="en-US" sz="2200" dirty="0" smtClean="0">
              <a:solidFill>
                <a:srgbClr val="008000"/>
              </a:solidFill>
              <a:cs typeface="Courier New" pitchFamily="49" charset="0"/>
            </a:endParaRPr>
          </a:p>
          <a:p>
            <a:pPr marL="514350" indent="-514350" algn="l" rtl="0">
              <a:lnSpc>
                <a:spcPct val="150000"/>
              </a:lnSpc>
              <a:buNone/>
            </a:pP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     ?- append([</a:t>
            </a:r>
            <a:r>
              <a:rPr lang="en-US" sz="2200" dirty="0" err="1" smtClean="0">
                <a:solidFill>
                  <a:schemeClr val="accent3">
                    <a:lumMod val="25000"/>
                  </a:schemeClr>
                </a:solidFill>
              </a:rPr>
              <a:t>a,b</a:t>
            </a: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],[</a:t>
            </a:r>
            <a:r>
              <a:rPr lang="en-US" sz="2200" dirty="0" err="1" smtClean="0">
                <a:solidFill>
                  <a:schemeClr val="accent3">
                    <a:lumMod val="25000"/>
                  </a:schemeClr>
                </a:solidFill>
              </a:rPr>
              <a:t>c,d</a:t>
            </a: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],[</a:t>
            </a:r>
            <a:r>
              <a:rPr lang="en-US" sz="2200" dirty="0" err="1" smtClean="0">
                <a:solidFill>
                  <a:schemeClr val="accent3">
                    <a:lumMod val="25000"/>
                  </a:schemeClr>
                </a:solidFill>
              </a:rPr>
              <a:t>a,b,a,c,d</a:t>
            </a: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]). </a:t>
            </a:r>
            <a:r>
              <a:rPr lang="en-US" sz="2200" dirty="0" smtClean="0">
                <a:cs typeface="Courier New" pitchFamily="49" charset="0"/>
              </a:rPr>
              <a:t>no</a:t>
            </a:r>
          </a:p>
          <a:p>
            <a:pPr marL="514350" indent="-514350" algn="l" rtl="0">
              <a:lnSpc>
                <a:spcPct val="150000"/>
              </a:lnSpc>
              <a:buNone/>
            </a:pP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      ?- append([],[</a:t>
            </a:r>
            <a:r>
              <a:rPr lang="en-US" sz="2200" dirty="0" err="1" smtClean="0">
                <a:solidFill>
                  <a:schemeClr val="accent3">
                    <a:lumMod val="25000"/>
                  </a:schemeClr>
                </a:solidFill>
              </a:rPr>
              <a:t>b,c</a:t>
            </a: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],[</a:t>
            </a:r>
            <a:r>
              <a:rPr lang="en-US" sz="2200" dirty="0" err="1" smtClean="0">
                <a:solidFill>
                  <a:schemeClr val="accent3">
                    <a:lumMod val="25000"/>
                  </a:schemeClr>
                </a:solidFill>
              </a:rPr>
              <a:t>b,c,d</a:t>
            </a: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]).</a:t>
            </a:r>
            <a:r>
              <a:rPr lang="en-US" sz="2200" dirty="0" smtClean="0"/>
              <a:t> no</a:t>
            </a:r>
          </a:p>
          <a:p>
            <a:pPr marL="514350" indent="-514350" algn="l" rtl="0">
              <a:lnSpc>
                <a:spcPct val="150000"/>
              </a:lnSpc>
              <a:buNone/>
            </a:pP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     ?-append([a,[</a:t>
            </a:r>
            <a:r>
              <a:rPr lang="en-US" sz="2200" dirty="0" err="1" smtClean="0">
                <a:solidFill>
                  <a:schemeClr val="accent3">
                    <a:lumMod val="25000"/>
                  </a:schemeClr>
                </a:solidFill>
              </a:rPr>
              <a:t>b,c</a:t>
            </a: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],d],[</a:t>
            </a:r>
            <a:r>
              <a:rPr lang="en-US" sz="2200" dirty="0" err="1" smtClean="0">
                <a:solidFill>
                  <a:schemeClr val="accent3">
                    <a:lumMod val="25000"/>
                  </a:schemeClr>
                </a:solidFill>
              </a:rPr>
              <a:t>a,b</a:t>
            </a: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],L).</a:t>
            </a:r>
          </a:p>
          <a:p>
            <a:pPr marL="514350" indent="-514350" algn="l" rtl="0">
              <a:lnSpc>
                <a:spcPct val="150000"/>
              </a:lnSpc>
              <a:buNone/>
            </a:pPr>
            <a:r>
              <a:rPr lang="en-US" sz="2200" dirty="0" smtClean="0">
                <a:solidFill>
                  <a:srgbClr val="00B050"/>
                </a:solidFill>
              </a:rPr>
              <a:t>    </a:t>
            </a:r>
            <a:r>
              <a:rPr lang="pt-BR" sz="2200" dirty="0" smtClean="0"/>
              <a:t>L = [a, [b, c], d, </a:t>
            </a:r>
            <a:r>
              <a:rPr lang="pt-BR" sz="2200" dirty="0" smtClean="0"/>
              <a:t>a,b</a:t>
            </a:r>
            <a:r>
              <a:rPr lang="pt-BR" sz="2200" dirty="0" smtClean="0"/>
              <a:t>].</a:t>
            </a:r>
          </a:p>
          <a:p>
            <a:pPr marL="514350" indent="-514350" algn="l" rtl="0">
              <a:lnSpc>
                <a:spcPct val="150000"/>
              </a:lnSpc>
              <a:buNone/>
            </a:pPr>
            <a:endParaRPr lang="en-US" sz="2200" dirty="0" smtClean="0"/>
          </a:p>
          <a:p>
            <a:pPr marL="514350" indent="-514350" algn="l" rtl="0">
              <a:lnSpc>
                <a:spcPct val="150000"/>
              </a:lnSpc>
              <a:buNone/>
            </a:pPr>
            <a:endParaRPr lang="en-US" sz="2200" dirty="0" smtClean="0">
              <a:solidFill>
                <a:schemeClr val="accent1">
                  <a:lumMod val="75000"/>
                </a:schemeClr>
              </a:solidFill>
              <a:cs typeface="Courier New" pitchFamily="49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0B84DF6-49C1-4145-A280-8F52C8FC87C9}" type="slidenum">
              <a:rPr lang="ar-SA" altLang="ar-SA" smtClean="0"/>
              <a:pPr/>
              <a:t>8</a:t>
            </a:fld>
            <a:endParaRPr lang="en-US" altLang="ar-SA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609600"/>
            <a:ext cx="7772400" cy="712787"/>
          </a:xfrm>
        </p:spPr>
        <p:txBody>
          <a:bodyPr/>
          <a:lstStyle/>
          <a:p>
            <a:pPr rtl="0" eaLnBrk="1" hangingPunct="1">
              <a:lnSpc>
                <a:spcPct val="90000"/>
              </a:lnSpc>
              <a:defRPr/>
            </a:pPr>
            <a:r>
              <a:rPr lang="en-US" sz="3600" u="sng" dirty="0" smtClean="0">
                <a:solidFill>
                  <a:srgbClr val="C00000"/>
                </a:solidFill>
              </a:rPr>
              <a:t>Append operation examples: (cont)</a:t>
            </a:r>
            <a:endParaRPr lang="fr-FR" altLang="ar-SA" sz="3600" u="sng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828800"/>
            <a:ext cx="8229600" cy="5211763"/>
          </a:xfrm>
        </p:spPr>
        <p:txBody>
          <a:bodyPr/>
          <a:lstStyle/>
          <a:p>
            <a:pPr marL="514350" indent="-514350" algn="l" rtl="0">
              <a:lnSpc>
                <a:spcPct val="150000"/>
              </a:lnSpc>
              <a:buNone/>
            </a:pPr>
            <a:r>
              <a:rPr lang="en-US" sz="2000" dirty="0" smtClean="0">
                <a:solidFill>
                  <a:schemeClr val="accent6"/>
                </a:solidFill>
              </a:rPr>
              <a:t> </a:t>
            </a:r>
            <a:r>
              <a:rPr lang="en-US" sz="2000" u="sng" dirty="0" smtClean="0">
                <a:solidFill>
                  <a:schemeClr val="accent6"/>
                </a:solidFill>
              </a:rPr>
              <a:t>Examples</a:t>
            </a:r>
            <a:r>
              <a:rPr lang="en-US" sz="2000" dirty="0" smtClean="0">
                <a:solidFill>
                  <a:schemeClr val="accent6"/>
                </a:solidFill>
              </a:rPr>
              <a:t>:</a:t>
            </a:r>
            <a:endParaRPr lang="en-US" sz="2200" dirty="0" smtClean="0">
              <a:solidFill>
                <a:schemeClr val="accent3">
                  <a:lumMod val="25000"/>
                </a:schemeClr>
              </a:solidFill>
            </a:endParaRPr>
          </a:p>
          <a:p>
            <a:pPr marL="514350" indent="-514350" algn="l" rtl="0">
              <a:lnSpc>
                <a:spcPct val="150000"/>
              </a:lnSpc>
              <a:buNone/>
            </a:pPr>
            <a:r>
              <a:rPr lang="en-US" sz="2200" dirty="0" smtClean="0">
                <a:solidFill>
                  <a:schemeClr val="accent3">
                    <a:lumMod val="25000"/>
                  </a:schemeClr>
                </a:solidFill>
              </a:rPr>
              <a:t>?- append(L1,L2,[1,2,3]).</a:t>
            </a:r>
          </a:p>
          <a:p>
            <a:pPr marL="514350" indent="-514350" algn="l" rtl="0">
              <a:lnSpc>
                <a:spcPct val="150000"/>
              </a:lnSpc>
              <a:buNone/>
            </a:pPr>
            <a:r>
              <a:rPr lang="pt-BR" sz="2400" dirty="0" smtClean="0"/>
              <a:t>L1 = [],L2 = [1,2,3] ; </a:t>
            </a:r>
            <a:r>
              <a:rPr lang="pt-BR" sz="2400" dirty="0" smtClean="0">
                <a:solidFill>
                  <a:schemeClr val="accent6"/>
                </a:solidFill>
              </a:rPr>
              <a:t>default</a:t>
            </a:r>
          </a:p>
          <a:p>
            <a:pPr marL="514350" indent="-514350" algn="l" rtl="0">
              <a:lnSpc>
                <a:spcPct val="150000"/>
              </a:lnSpc>
              <a:buNone/>
            </a:pPr>
            <a:r>
              <a:rPr lang="pt-BR" sz="2400" dirty="0" smtClean="0"/>
              <a:t>L1 = [1],L2 = [2,3] ;</a:t>
            </a:r>
          </a:p>
          <a:p>
            <a:pPr marL="514350" indent="-514350" algn="l" rtl="0">
              <a:lnSpc>
                <a:spcPct val="150000"/>
              </a:lnSpc>
              <a:buNone/>
            </a:pPr>
            <a:r>
              <a:rPr lang="pt-BR" sz="2400" dirty="0" smtClean="0"/>
              <a:t>L1 = [1,2],L2 = [3] ;</a:t>
            </a:r>
          </a:p>
          <a:p>
            <a:pPr marL="514350" indent="-514350" algn="l" rtl="0">
              <a:lnSpc>
                <a:spcPct val="150000"/>
              </a:lnSpc>
              <a:buNone/>
            </a:pPr>
            <a:r>
              <a:rPr lang="pt-BR" sz="2400" dirty="0" smtClean="0"/>
              <a:t>L1 = [1,2,3],L2 = [] .</a:t>
            </a:r>
          </a:p>
          <a:p>
            <a:pPr algn="l" rtl="0">
              <a:buNone/>
            </a:pPr>
            <a:r>
              <a:rPr lang="fr-FR" sz="2200" dirty="0" smtClean="0">
                <a:solidFill>
                  <a:schemeClr val="accent3">
                    <a:lumMod val="25000"/>
                  </a:schemeClr>
                </a:solidFill>
              </a:rPr>
              <a:t>?- L = [1,2,3,4,5], append(L1,[_,_,_],L).</a:t>
            </a:r>
          </a:p>
          <a:p>
            <a:pPr algn="l" rtl="0">
              <a:buNone/>
            </a:pPr>
            <a:r>
              <a:rPr lang="fr-FR" sz="2400" dirty="0" smtClean="0"/>
              <a:t>L = [1, 2, 3, 4, 5],</a:t>
            </a:r>
          </a:p>
          <a:p>
            <a:pPr algn="l" rtl="0">
              <a:buNone/>
            </a:pPr>
            <a:r>
              <a:rPr lang="fr-FR" sz="2400" dirty="0" smtClean="0"/>
              <a:t>L1 = [1, 2]</a:t>
            </a:r>
            <a:endParaRPr lang="ar-SA" sz="2400" dirty="0" smtClean="0"/>
          </a:p>
          <a:p>
            <a:pPr marL="514350" indent="-514350" algn="l" rtl="0">
              <a:lnSpc>
                <a:spcPct val="150000"/>
              </a:lnSpc>
              <a:buNone/>
            </a:pPr>
            <a:endParaRPr lang="pt-BR" sz="2400" dirty="0" smtClean="0"/>
          </a:p>
          <a:p>
            <a:pPr marL="514350" indent="-514350" algn="l" rtl="0">
              <a:lnSpc>
                <a:spcPct val="150000"/>
              </a:lnSpc>
              <a:buNone/>
            </a:pPr>
            <a:endParaRPr lang="pt-BR" sz="2400" dirty="0" smtClean="0"/>
          </a:p>
          <a:p>
            <a:pPr marL="514350" indent="-514350" algn="l" rtl="0">
              <a:lnSpc>
                <a:spcPct val="150000"/>
              </a:lnSpc>
              <a:buNone/>
            </a:pPr>
            <a:endParaRPr lang="en-US" sz="2400" b="1" dirty="0" smtClean="0">
              <a:solidFill>
                <a:schemeClr val="accent1">
                  <a:lumMod val="75000"/>
                </a:schemeClr>
              </a:solidFill>
              <a:cs typeface="Courier New" pitchFamily="49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0B84DF6-49C1-4145-A280-8F52C8FC87C9}" type="slidenum">
              <a:rPr lang="ar-SA" altLang="ar-SA" smtClean="0"/>
              <a:pPr/>
              <a:t>9</a:t>
            </a:fld>
            <a:endParaRPr lang="en-US" altLang="ar-SA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838200"/>
            <a:ext cx="7772400" cy="411162"/>
          </a:xfrm>
        </p:spPr>
        <p:txBody>
          <a:bodyPr/>
          <a:lstStyle/>
          <a:p>
            <a:pPr eaLnBrk="1" hangingPunct="1"/>
            <a:r>
              <a:rPr lang="fr-FR" altLang="ar-SA" sz="3600" u="sng" dirty="0" err="1" smtClean="0">
                <a:solidFill>
                  <a:schemeClr val="accent6">
                    <a:lumMod val="75000"/>
                  </a:schemeClr>
                </a:solidFill>
              </a:rPr>
              <a:t>Reversing</a:t>
            </a:r>
            <a:r>
              <a:rPr lang="fr-FR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 a </a:t>
            </a:r>
            <a:r>
              <a:rPr lang="fr-FR" altLang="ar-SA" sz="3600" u="sng" dirty="0" err="1" smtClean="0">
                <a:solidFill>
                  <a:schemeClr val="accent6">
                    <a:lumMod val="75000"/>
                  </a:schemeClr>
                </a:solidFill>
              </a:rPr>
              <a:t>list</a:t>
            </a:r>
            <a:r>
              <a:rPr lang="fr-FR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:</a:t>
            </a:r>
            <a:endParaRPr lang="en-US" altLang="ar-SA" sz="3600" b="1" i="1" u="sng" dirty="0" smtClean="0"/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371600"/>
            <a:ext cx="8229600" cy="5211763"/>
          </a:xfrm>
        </p:spPr>
        <p:txBody>
          <a:bodyPr/>
          <a:lstStyle/>
          <a:p>
            <a:pPr algn="l" rtl="0">
              <a:lnSpc>
                <a:spcPct val="150000"/>
              </a:lnSpc>
              <a:buNone/>
            </a:pPr>
            <a:endParaRPr lang="en-US" sz="2400" b="1" dirty="0" smtClean="0">
              <a:solidFill>
                <a:srgbClr val="008000"/>
              </a:solidFill>
              <a:cs typeface="Courier New" pitchFamily="49" charset="0"/>
            </a:endParaRPr>
          </a:p>
          <a:p>
            <a:pPr algn="l" rtl="0">
              <a:lnSpc>
                <a:spcPct val="150000"/>
              </a:lnSpc>
            </a:pPr>
            <a:r>
              <a:rPr lang="en-US" sz="2400" dirty="0" smtClean="0"/>
              <a:t>The term reverse the elements in L1 and put them reversed in L2 </a:t>
            </a:r>
            <a:r>
              <a:rPr lang="en-US" sz="2400" b="1" dirty="0" smtClean="0"/>
              <a:t>variable: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sz="2400" b="1" dirty="0" smtClean="0">
                <a:solidFill>
                  <a:srgbClr val="800000"/>
                </a:solidFill>
              </a:rPr>
              <a:t>         </a:t>
            </a:r>
            <a:r>
              <a:rPr lang="en-US" sz="2400" b="1" dirty="0" smtClean="0">
                <a:solidFill>
                  <a:srgbClr val="800000"/>
                </a:solidFill>
              </a:rPr>
              <a:t>reverse(L1,L2).</a:t>
            </a:r>
            <a:endParaRPr lang="en-US" sz="2400" b="1" dirty="0" smtClean="0"/>
          </a:p>
          <a:p>
            <a:pPr algn="l" rtl="0">
              <a:lnSpc>
                <a:spcPct val="150000"/>
              </a:lnSpc>
            </a:pPr>
            <a:r>
              <a:rPr lang="en-US" sz="2400" b="1" dirty="0" smtClean="0">
                <a:solidFill>
                  <a:srgbClr val="800000"/>
                </a:solidFill>
              </a:rPr>
              <a:t>If all arguments are </a:t>
            </a:r>
            <a:r>
              <a:rPr lang="en-US" sz="2400" b="1" dirty="0" smtClean="0">
                <a:solidFill>
                  <a:srgbClr val="800000"/>
                </a:solidFill>
              </a:rPr>
              <a:t>lists </a:t>
            </a:r>
            <a:r>
              <a:rPr lang="en-US" sz="2400" dirty="0" smtClean="0"/>
              <a:t>then </a:t>
            </a:r>
            <a:r>
              <a:rPr lang="en-US" sz="2400" dirty="0" smtClean="0"/>
              <a:t>check if the second </a:t>
            </a:r>
            <a:r>
              <a:rPr lang="en-US" sz="2400" dirty="0" smtClean="0"/>
              <a:t>argument </a:t>
            </a:r>
            <a:r>
              <a:rPr lang="en-US" sz="2400" dirty="0" smtClean="0"/>
              <a:t>reversed from the first then return true of </a:t>
            </a:r>
            <a:r>
              <a:rPr lang="en-US" sz="2400" dirty="0" smtClean="0"/>
              <a:t>false.</a:t>
            </a:r>
            <a:endParaRPr lang="en-US" sz="2400" dirty="0" smtClean="0"/>
          </a:p>
          <a:p>
            <a:pPr algn="l" rtl="0">
              <a:lnSpc>
                <a:spcPct val="150000"/>
              </a:lnSpc>
              <a:buNone/>
            </a:pPr>
            <a:r>
              <a:rPr lang="en-US" sz="2400" b="1" dirty="0" smtClean="0">
                <a:solidFill>
                  <a:srgbClr val="800000"/>
                </a:solidFill>
              </a:rPr>
              <a:t>       reverse(List1,List2).</a:t>
            </a:r>
            <a:endParaRPr lang="en-US" sz="2400" dirty="0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Layers">
  <a:themeElements>
    <a:clrScheme name="1_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1_Layers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1_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نسق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10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11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12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13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3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4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5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6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7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8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9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6A350905C3B18479D4D891AD21120F0" ma:contentTypeVersion="1" ma:contentTypeDescription="Create a new document." ma:contentTypeScope="" ma:versionID="b678ce0c1e7dce95432e15fbb4a8d3d7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a447206dab0015f8b9f8924535193e8c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EB85BEC-FCCB-4585-BFCE-091B030423B6}">
  <ds:schemaRefs>
    <ds:schemaRef ds:uri="http://schemas.microsoft.com/office/2006/metadata/propertie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B9F3EBDE-3EBB-4DCB-8D92-A117C2EF76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CCC0096-4C94-4527-8D28-04483B7AEA7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5757</TotalTime>
  <Words>855</Words>
  <Application>Microsoft Office PowerPoint</Application>
  <PresentationFormat>On-screen Show (4:3)</PresentationFormat>
  <Paragraphs>125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Layers</vt:lpstr>
      <vt:lpstr>1_Layers</vt:lpstr>
      <vt:lpstr>Artificial Intelligence  CS370D</vt:lpstr>
      <vt:lpstr>Outline:</vt:lpstr>
      <vt:lpstr>Membership operation:</vt:lpstr>
      <vt:lpstr>Membership operation examples:</vt:lpstr>
      <vt:lpstr>Append operation:</vt:lpstr>
      <vt:lpstr>Append operation examples:</vt:lpstr>
      <vt:lpstr>Append operation examples: (cont)</vt:lpstr>
      <vt:lpstr>Append operation examples: (cont)</vt:lpstr>
      <vt:lpstr>Reversing a list:</vt:lpstr>
      <vt:lpstr>Reversing a list:</vt:lpstr>
      <vt:lpstr>Select predicate:</vt:lpstr>
      <vt:lpstr>Delete item from list:</vt:lpstr>
      <vt:lpstr>Length of a list:</vt:lpstr>
      <vt:lpstr>Reference:</vt:lpstr>
    </vt:vector>
  </TitlesOfParts>
  <Company>KSU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PROLOG</dc:title>
  <dc:creator>Batouche</dc:creator>
  <cp:lastModifiedBy>Nourah Alsuqayh</cp:lastModifiedBy>
  <cp:revision>152</cp:revision>
  <dcterms:created xsi:type="dcterms:W3CDTF">2007-03-06T16:30:25Z</dcterms:created>
  <dcterms:modified xsi:type="dcterms:W3CDTF">2015-10-15T08:42:03Z</dcterms:modified>
</cp:coreProperties>
</file>