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  <p:sldMasterId id="2147483651" r:id="rId5"/>
  </p:sldMasterIdLst>
  <p:notesMasterIdLst>
    <p:notesMasterId r:id="rId19"/>
  </p:notesMasterIdLst>
  <p:sldIdLst>
    <p:sldId id="299" r:id="rId6"/>
    <p:sldId id="312" r:id="rId7"/>
    <p:sldId id="268" r:id="rId8"/>
    <p:sldId id="315" r:id="rId9"/>
    <p:sldId id="316" r:id="rId10"/>
    <p:sldId id="310" r:id="rId11"/>
    <p:sldId id="309" r:id="rId12"/>
    <p:sldId id="317" r:id="rId13"/>
    <p:sldId id="303" r:id="rId14"/>
    <p:sldId id="304" r:id="rId15"/>
    <p:sldId id="319" r:id="rId16"/>
    <p:sldId id="318" r:id="rId17"/>
    <p:sldId id="32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noProof="0" smtClean="0"/>
              <a:t>Click to edit Master text styles</a:t>
            </a:r>
          </a:p>
          <a:p>
            <a:pPr lvl="1"/>
            <a:r>
              <a:rPr lang="en-US" altLang="ar-SA" noProof="0" smtClean="0"/>
              <a:t>Second level</a:t>
            </a:r>
          </a:p>
          <a:p>
            <a:pPr lvl="2"/>
            <a:r>
              <a:rPr lang="en-US" altLang="ar-SA" noProof="0" smtClean="0"/>
              <a:t>Third level</a:t>
            </a:r>
          </a:p>
          <a:p>
            <a:pPr lvl="3"/>
            <a:r>
              <a:rPr lang="en-US" altLang="ar-SA" noProof="0" smtClean="0"/>
              <a:t>Fourth level</a:t>
            </a:r>
          </a:p>
          <a:p>
            <a:pPr lvl="4"/>
            <a:r>
              <a:rPr lang="en-US" altLang="ar-SA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FB4F90DA-0D5E-41F7-98E6-67DCFC70E41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325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326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7B03B-5C50-4AE7-B358-FFB2E8DB265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CAC15-3D66-461E-BAAC-DCA9D82F4868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1FA86-8710-4B2B-8516-6E1FE40DA274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53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53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0D3F6-8CF2-4D13-9A38-BE5D24920C2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9346-9F52-497D-B5FC-11F5F2CA50BC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E2C26-C116-4244-8716-591D629E0AB8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0615C-2808-43CF-841D-80387C0BEB7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30DB7-990E-4624-B0A1-3950F62B4DA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62831-AAEE-4987-8A49-31E3056FE145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24EBD-C603-4B4F-9221-0470E32F872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B9502-EB27-4247-A126-95E65368229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4EF8E-9E3B-4212-BDC5-F819688D96E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65EA-B9E5-4F99-8D69-429C92F7CF0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7ADD7-E428-47DF-B247-10E779B4D8D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317AC-DACA-488C-8729-9ED8A76BCC6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D1D50-B7D3-4E49-A359-2E1A87EE546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946FC-D0F9-48C5-8E88-FD6E8969971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B9ADD-EB2F-4C76-9351-6FE6FCEEA19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8FEB8-1C88-4284-BB32-08046C11980D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EC262-1579-4CDB-B4D3-4C6087D67DF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1826C-11E8-4A18-9F0C-E8F501504EC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DA0D8-53D4-4371-BB06-D02CA52BD46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22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B963B77C-514C-4593-81F5-754B34093811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05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205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05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206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20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9D28E6EA-0893-45C5-BB07-23FD663363BF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205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665690-41A0-4F7F-B035-8CEC07D932AB}" type="slidenum">
              <a:rPr lang="ar-SA" altLang="ar-SA" smtClean="0"/>
              <a:pPr/>
              <a:t>1</a:t>
            </a:fld>
            <a:endParaRPr lang="en-US" altLang="ar-SA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143000"/>
            <a:ext cx="7772400" cy="2133600"/>
          </a:xfrm>
        </p:spPr>
        <p:txBody>
          <a:bodyPr/>
          <a:lstStyle/>
          <a:p>
            <a:pPr eaLnBrk="1" hangingPunct="1"/>
            <a:r>
              <a:rPr lang="en-US" altLang="ar-SA" smtClean="0"/>
              <a:t>Artificial Intelligence </a:t>
            </a:r>
            <a:br>
              <a:rPr lang="en-US" altLang="ar-SA" smtClean="0"/>
            </a:br>
            <a:r>
              <a:rPr lang="en-US" altLang="ar-SA" sz="4000" smtClean="0"/>
              <a:t>CS370D</a:t>
            </a:r>
            <a:endParaRPr lang="en-GB" altLang="ar-SA" sz="4000" smtClean="0"/>
          </a:p>
        </p:txBody>
      </p:sp>
      <p:sp>
        <p:nvSpPr>
          <p:cNvPr id="5124" name="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Prolog programming</a:t>
            </a:r>
          </a:p>
          <a:p>
            <a:pPr rtl="0" eaLnBrk="1" hangingPunct="1"/>
            <a:r>
              <a:rPr lang="en-US" altLang="zh-TW" sz="2200" dirty="0" smtClean="0"/>
              <a:t>Declarative meaning of Prolog programs </a:t>
            </a:r>
            <a:r>
              <a:rPr lang="en-US" sz="2200" dirty="0" smtClean="0"/>
              <a:t>and Lists representation.</a:t>
            </a:r>
            <a:endParaRPr lang="ar-SA" sz="22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List representation: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58775" indent="-358775" algn="l" rtl="0">
              <a:lnSpc>
                <a:spcPct val="150000"/>
              </a:lnSpc>
              <a:buNone/>
            </a:pPr>
            <a:endParaRPr lang="en-US" sz="2000" dirty="0" smtClean="0">
              <a:sym typeface="Wingdings" pitchFamily="2" charset="2"/>
            </a:endParaRPr>
          </a:p>
          <a:p>
            <a:pPr marL="358775" indent="-358775" algn="l" rtl="0">
              <a:lnSpc>
                <a:spcPct val="150000"/>
              </a:lnSpc>
            </a:pPr>
            <a:r>
              <a:rPr lang="en-US" sz="2000" dirty="0" smtClean="0">
                <a:sym typeface="Wingdings" pitchFamily="2" charset="2"/>
              </a:rPr>
              <a:t>The head and the tail can be combined into a structure by a special  </a:t>
            </a:r>
            <a:r>
              <a:rPr lang="en-US" sz="2000" i="1" dirty="0" err="1" smtClean="0">
                <a:sym typeface="Wingdings" pitchFamily="2" charset="2"/>
              </a:rPr>
              <a:t>functor</a:t>
            </a:r>
            <a:r>
              <a:rPr lang="en-US" sz="2000" dirty="0" smtClean="0">
                <a:sym typeface="Wingdings" pitchFamily="2" charset="2"/>
              </a:rPr>
              <a:t> ‘ . ’   </a:t>
            </a:r>
            <a:br>
              <a:rPr lang="en-US" sz="2000" dirty="0" smtClean="0">
                <a:sym typeface="Wingdings" pitchFamily="2" charset="2"/>
              </a:rPr>
            </a:b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cs typeface="Courier New" pitchFamily="49" charset="0"/>
                <a:sym typeface="Wingdings" pitchFamily="2" charset="2"/>
              </a:rPr>
              <a:t>.(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cs typeface="Courier New" pitchFamily="49" charset="0"/>
                <a:sym typeface="Wingdings" pitchFamily="2" charset="2"/>
              </a:rPr>
              <a:t>Head,Tail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cs typeface="Courier New" pitchFamily="49" charset="0"/>
                <a:sym typeface="Wingdings" pitchFamily="2" charset="2"/>
              </a:rPr>
              <a:t>)</a:t>
            </a:r>
          </a:p>
          <a:p>
            <a:pPr algn="l" rtl="0">
              <a:lnSpc>
                <a:spcPct val="150000"/>
              </a:lnSpc>
            </a:pPr>
            <a:r>
              <a:rPr lang="en-US" sz="2000" b="1" dirty="0" smtClean="0">
                <a:solidFill>
                  <a:srgbClr val="008000"/>
                </a:solidFill>
                <a:cs typeface="Courier New" pitchFamily="49" charset="0"/>
                <a:sym typeface="Wingdings" pitchFamily="2" charset="2"/>
              </a:rPr>
              <a:t> </a:t>
            </a:r>
            <a:r>
              <a:rPr lang="en-US" sz="2000" dirty="0" smtClean="0">
                <a:sym typeface="Wingdings" pitchFamily="2" charset="2"/>
              </a:rPr>
              <a:t>The tail is a </a:t>
            </a:r>
            <a:r>
              <a:rPr lang="en-US" sz="2000" b="1" dirty="0" smtClean="0">
                <a:sym typeface="Wingdings" pitchFamily="2" charset="2"/>
              </a:rPr>
              <a:t>list</a:t>
            </a:r>
            <a:r>
              <a:rPr lang="en-US" sz="2000" dirty="0" smtClean="0">
                <a:sym typeface="Wingdings" pitchFamily="2" charset="2"/>
              </a:rPr>
              <a:t>, it is either empty or it has its own head and tail.</a:t>
            </a:r>
            <a:br>
              <a:rPr lang="en-US" sz="2000" dirty="0" smtClean="0">
                <a:sym typeface="Wingdings" pitchFamily="2" charset="2"/>
              </a:rPr>
            </a:br>
            <a:endParaRPr lang="en-US" sz="2000" dirty="0" smtClean="0">
              <a:sym typeface="Wingdings" pitchFamily="2" charset="2"/>
            </a:endParaRP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ym typeface="Wingdings" pitchFamily="2" charset="2"/>
              </a:rPr>
              <a:t>	The previous list can be represented as the term: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cs typeface="Courier New" pitchFamily="49" charset="0"/>
                <a:sym typeface="Wingdings" pitchFamily="2" charset="2"/>
              </a:rPr>
              <a:t>.(dog, .(cat, .(fish, .(elephant, []))))</a:t>
            </a:r>
          </a:p>
          <a:p>
            <a:pPr algn="l" rtl="0">
              <a:lnSpc>
                <a:spcPct val="150000"/>
              </a:lnSpc>
            </a:pPr>
            <a:endParaRPr lang="ar-SA" sz="2000" dirty="0" smtClean="0"/>
          </a:p>
          <a:p>
            <a:pPr algn="l" rtl="0" eaLnBrk="1" hangingPunct="1">
              <a:lnSpc>
                <a:spcPct val="150000"/>
              </a:lnSpc>
            </a:pPr>
            <a:endParaRPr lang="en-US" altLang="zh-TW" sz="2000" dirty="0" smtClean="0"/>
          </a:p>
        </p:txBody>
      </p:sp>
      <p:sp>
        <p:nvSpPr>
          <p:cNvPr id="19459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F0B405-63D4-44B7-BD1F-59240C458907}" type="slidenum">
              <a:rPr lang="ar-SA" altLang="ar-SA" smtClean="0"/>
              <a:pPr/>
              <a:t>10</a:t>
            </a:fld>
            <a:endParaRPr lang="en-US" altLang="ar-SA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List representation:(cont)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530725"/>
          </a:xfrm>
        </p:spPr>
        <p:txBody>
          <a:bodyPr>
            <a:noAutofit/>
          </a:bodyPr>
          <a:lstStyle/>
          <a:p>
            <a:pPr lvl="1" algn="l" rtl="0">
              <a:lnSpc>
                <a:spcPct val="150000"/>
              </a:lnSpc>
            </a:pPr>
            <a:r>
              <a:rPr lang="en-US" sz="2200" dirty="0" smtClean="0"/>
              <a:t>The element of a list can be object of any kind; it can be also list </a:t>
            </a:r>
            <a:r>
              <a:rPr lang="en-US" sz="2200" dirty="0" err="1" smtClean="0"/>
              <a:t>e.g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chemeClr val="accent6"/>
                </a:solidFill>
                <a:cs typeface="Courier New" pitchFamily="49" charset="0"/>
              </a:rPr>
              <a:t>L= [</a:t>
            </a:r>
            <a:r>
              <a:rPr lang="en-US" sz="2200" dirty="0" err="1" smtClean="0">
                <a:solidFill>
                  <a:schemeClr val="accent6"/>
                </a:solidFill>
                <a:cs typeface="Courier New" pitchFamily="49" charset="0"/>
              </a:rPr>
              <a:t>a,b,c</a:t>
            </a:r>
            <a:r>
              <a:rPr lang="en-US" sz="2200" dirty="0" smtClean="0">
                <a:solidFill>
                  <a:schemeClr val="accent6"/>
                </a:solidFill>
                <a:cs typeface="Courier New" pitchFamily="49" charset="0"/>
              </a:rPr>
              <a:t>] </a:t>
            </a:r>
            <a:r>
              <a:rPr lang="en-US" sz="2200" dirty="0" smtClean="0">
                <a:solidFill>
                  <a:schemeClr val="tx2"/>
                </a:solidFill>
                <a:cs typeface="Courier New" pitchFamily="49" charset="0"/>
                <a:sym typeface="Wingdings" pitchFamily="2" charset="2"/>
              </a:rPr>
              <a:t>can be written as:</a:t>
            </a:r>
          </a:p>
          <a:p>
            <a:pPr lvl="1"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rgbClr val="00B050"/>
                </a:solidFill>
                <a:cs typeface="Courier New" pitchFamily="49" charset="0"/>
                <a:sym typeface="Wingdings" pitchFamily="2" charset="2"/>
              </a:rPr>
              <a:t> Tail=[</a:t>
            </a:r>
            <a:r>
              <a:rPr lang="en-US" sz="2200" dirty="0" err="1" smtClean="0">
                <a:solidFill>
                  <a:srgbClr val="00B050"/>
                </a:solidFill>
                <a:cs typeface="Courier New" pitchFamily="49" charset="0"/>
                <a:sym typeface="Wingdings" pitchFamily="2" charset="2"/>
              </a:rPr>
              <a:t>b,c</a:t>
            </a:r>
            <a:r>
              <a:rPr lang="en-US" sz="2200" dirty="0" smtClean="0">
                <a:solidFill>
                  <a:srgbClr val="00B050"/>
                </a:solidFill>
                <a:cs typeface="Courier New" pitchFamily="49" charset="0"/>
                <a:sym typeface="Wingdings" pitchFamily="2" charset="2"/>
              </a:rPr>
              <a:t>]</a:t>
            </a:r>
            <a:r>
              <a:rPr lang="en-US" sz="2200" dirty="0" smtClean="0">
                <a:solidFill>
                  <a:srgbClr val="00B050"/>
                </a:solidFill>
                <a:sym typeface="Wingdings" pitchFamily="2" charset="2"/>
              </a:rPr>
              <a:t>  and then </a:t>
            </a:r>
            <a:r>
              <a:rPr lang="en-US" sz="2200" dirty="0" smtClean="0">
                <a:solidFill>
                  <a:srgbClr val="00B050"/>
                </a:solidFill>
                <a:cs typeface="Courier New" pitchFamily="49" charset="0"/>
                <a:sym typeface="Wingdings" pitchFamily="2" charset="2"/>
              </a:rPr>
              <a:t>L=.(a, Tail)</a:t>
            </a:r>
          </a:p>
          <a:p>
            <a:pPr lvl="1" algn="l" rtl="0">
              <a:lnSpc>
                <a:spcPct val="150000"/>
              </a:lnSpc>
            </a:pPr>
            <a:r>
              <a:rPr lang="en-US" sz="2200" dirty="0" smtClean="0">
                <a:solidFill>
                  <a:schemeClr val="tx2"/>
                </a:solidFill>
                <a:sym typeface="Wingdings" pitchFamily="2" charset="2"/>
              </a:rPr>
              <a:t>To express it in the square bracket notation we can use vertical bar that separate the head and tail:</a:t>
            </a:r>
            <a:r>
              <a:rPr lang="en-US" sz="2200" dirty="0" smtClean="0">
                <a:solidFill>
                  <a:schemeClr val="tx2"/>
                </a:solidFill>
                <a:cs typeface="Courier New" pitchFamily="49" charset="0"/>
                <a:sym typeface="Wingdings" pitchFamily="2" charset="2"/>
              </a:rPr>
              <a:t> </a:t>
            </a:r>
            <a:r>
              <a:rPr lang="en-US" sz="2200" dirty="0" smtClean="0">
                <a:solidFill>
                  <a:srgbClr val="00B050"/>
                </a:solidFill>
                <a:cs typeface="Courier New" pitchFamily="49" charset="0"/>
                <a:sym typeface="Wingdings" pitchFamily="2" charset="2"/>
              </a:rPr>
              <a:t>L=[</a:t>
            </a:r>
            <a:r>
              <a:rPr lang="en-US" sz="2200" dirty="0" err="1" smtClean="0">
                <a:solidFill>
                  <a:srgbClr val="00B050"/>
                </a:solidFill>
                <a:cs typeface="Courier New" pitchFamily="49" charset="0"/>
                <a:sym typeface="Wingdings" pitchFamily="2" charset="2"/>
              </a:rPr>
              <a:t>a|Tail</a:t>
            </a:r>
            <a:r>
              <a:rPr lang="en-US" sz="2200" dirty="0" smtClean="0">
                <a:solidFill>
                  <a:srgbClr val="00B050"/>
                </a:solidFill>
                <a:cs typeface="Courier New" pitchFamily="49" charset="0"/>
                <a:sym typeface="Wingdings" pitchFamily="2" charset="2"/>
              </a:rPr>
              <a:t>]</a:t>
            </a:r>
          </a:p>
          <a:p>
            <a:pPr lvl="1" algn="l" rtl="0">
              <a:lnSpc>
                <a:spcPct val="150000"/>
              </a:lnSpc>
            </a:pPr>
            <a:r>
              <a:rPr lang="en-US" sz="2200" dirty="0" smtClean="0">
                <a:solidFill>
                  <a:schemeClr val="tx2"/>
                </a:solidFill>
                <a:sym typeface="Wingdings" pitchFamily="2" charset="2"/>
              </a:rPr>
              <a:t>Alternative ways of writing the list L are: </a:t>
            </a:r>
          </a:p>
          <a:p>
            <a:pPr lvl="1"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rgbClr val="C00000"/>
                </a:solidFill>
                <a:cs typeface="Courier New" pitchFamily="49" charset="0"/>
                <a:sym typeface="Wingdings" pitchFamily="2" charset="2"/>
              </a:rPr>
              <a:t>[</a:t>
            </a:r>
            <a:r>
              <a:rPr lang="en-US" sz="2200" dirty="0" err="1" smtClean="0">
                <a:solidFill>
                  <a:srgbClr val="C00000"/>
                </a:solidFill>
                <a:cs typeface="Courier New" pitchFamily="49" charset="0"/>
                <a:sym typeface="Wingdings" pitchFamily="2" charset="2"/>
              </a:rPr>
              <a:t>a,b,c</a:t>
            </a:r>
            <a:r>
              <a:rPr lang="en-US" sz="2200" dirty="0" smtClean="0">
                <a:solidFill>
                  <a:srgbClr val="C00000"/>
                </a:solidFill>
                <a:cs typeface="Courier New" pitchFamily="49" charset="0"/>
                <a:sym typeface="Wingdings" pitchFamily="2" charset="2"/>
              </a:rPr>
              <a:t>]=[a|[</a:t>
            </a:r>
            <a:r>
              <a:rPr lang="en-US" sz="2200" dirty="0" err="1" smtClean="0">
                <a:solidFill>
                  <a:srgbClr val="C00000"/>
                </a:solidFill>
                <a:cs typeface="Courier New" pitchFamily="49" charset="0"/>
                <a:sym typeface="Wingdings" pitchFamily="2" charset="2"/>
              </a:rPr>
              <a:t>b,c</a:t>
            </a:r>
            <a:r>
              <a:rPr lang="en-US" sz="2200" dirty="0" smtClean="0">
                <a:solidFill>
                  <a:srgbClr val="C00000"/>
                </a:solidFill>
                <a:cs typeface="Courier New" pitchFamily="49" charset="0"/>
                <a:sym typeface="Wingdings" pitchFamily="2" charset="2"/>
              </a:rPr>
              <a:t>]]=[</a:t>
            </a:r>
            <a:r>
              <a:rPr lang="en-US" sz="2200" dirty="0" err="1" smtClean="0">
                <a:solidFill>
                  <a:srgbClr val="C00000"/>
                </a:solidFill>
                <a:cs typeface="Courier New" pitchFamily="49" charset="0"/>
                <a:sym typeface="Wingdings" pitchFamily="2" charset="2"/>
              </a:rPr>
              <a:t>a,b</a:t>
            </a:r>
            <a:r>
              <a:rPr lang="en-US" sz="2200" dirty="0" smtClean="0">
                <a:solidFill>
                  <a:srgbClr val="C00000"/>
                </a:solidFill>
                <a:cs typeface="Courier New" pitchFamily="49" charset="0"/>
                <a:sym typeface="Wingdings" pitchFamily="2" charset="2"/>
              </a:rPr>
              <a:t>|[c]]=[</a:t>
            </a:r>
            <a:r>
              <a:rPr lang="en-US" sz="2200" dirty="0" err="1" smtClean="0">
                <a:solidFill>
                  <a:srgbClr val="C00000"/>
                </a:solidFill>
                <a:cs typeface="Courier New" pitchFamily="49" charset="0"/>
                <a:sym typeface="Wingdings" pitchFamily="2" charset="2"/>
              </a:rPr>
              <a:t>a,b,c</a:t>
            </a:r>
            <a:r>
              <a:rPr lang="en-US" sz="2200" dirty="0" smtClean="0">
                <a:solidFill>
                  <a:srgbClr val="C00000"/>
                </a:solidFill>
                <a:cs typeface="Courier New" pitchFamily="49" charset="0"/>
                <a:sym typeface="Wingdings" pitchFamily="2" charset="2"/>
              </a:rPr>
              <a:t>|[]]</a:t>
            </a:r>
            <a:endParaRPr lang="en-US" sz="2200" dirty="0">
              <a:solidFill>
                <a:srgbClr val="C00000"/>
              </a:solidFill>
              <a:cs typeface="Courier New" pitchFamily="49" charset="0"/>
              <a:sym typeface="Wingdings" pitchFamily="2" charset="2"/>
            </a:endParaRPr>
          </a:p>
        </p:txBody>
      </p:sp>
      <p:sp>
        <p:nvSpPr>
          <p:cNvPr id="19459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F0B405-63D4-44B7-BD1F-59240C458907}" type="slidenum">
              <a:rPr lang="ar-SA" altLang="ar-SA" smtClean="0"/>
              <a:pPr/>
              <a:t>11</a:t>
            </a:fld>
            <a:endParaRPr lang="en-US" altLang="ar-SA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List representation examples: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accent3">
                    <a:lumMod val="25000"/>
                  </a:schemeClr>
                </a:solidFill>
                <a:cs typeface="Courier New" pitchFamily="49" charset="0"/>
              </a:rPr>
              <a:t>?- L1=[1,2,3],L2=.(1,[2,3]).</a:t>
            </a:r>
          </a:p>
          <a:p>
            <a:pPr lvl="1" algn="l" rtl="0">
              <a:lnSpc>
                <a:spcPct val="150000"/>
              </a:lnSpc>
              <a:buNone/>
            </a:pPr>
            <a:r>
              <a:rPr lang="en-US" sz="2000" dirty="0" smtClean="0"/>
              <a:t>L1= [1,2,3]</a:t>
            </a:r>
          </a:p>
          <a:p>
            <a:pPr lvl="1" algn="l" rtl="0">
              <a:lnSpc>
                <a:spcPct val="150000"/>
              </a:lnSpc>
              <a:buNone/>
            </a:pPr>
            <a:r>
              <a:rPr lang="en-US" sz="2000" dirty="0" smtClean="0"/>
              <a:t>L2=[1,2,3]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accent3">
                    <a:lumMod val="25000"/>
                  </a:schemeClr>
                </a:solidFill>
                <a:cs typeface="Courier New" pitchFamily="49" charset="0"/>
              </a:rPr>
              <a:t>?-</a:t>
            </a:r>
            <a:r>
              <a:rPr lang="en-US" sz="2000" b="1" dirty="0" smtClean="0">
                <a:solidFill>
                  <a:srgbClr val="7030A0"/>
                </a:solidFill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accent3">
                    <a:lumMod val="25000"/>
                  </a:schemeClr>
                </a:solidFill>
                <a:cs typeface="Courier New" pitchFamily="49" charset="0"/>
              </a:rPr>
              <a:t>Cities1= .(</a:t>
            </a:r>
            <a:r>
              <a:rPr lang="en-US" sz="2000" b="1" dirty="0" err="1" smtClean="0">
                <a:solidFill>
                  <a:schemeClr val="accent3">
                    <a:lumMod val="25000"/>
                  </a:schemeClr>
                </a:solidFill>
                <a:cs typeface="Courier New" pitchFamily="49" charset="0"/>
              </a:rPr>
              <a:t>london</a:t>
            </a:r>
            <a:r>
              <a:rPr lang="en-US" sz="2000" b="1" dirty="0" smtClean="0">
                <a:solidFill>
                  <a:schemeClr val="accent3">
                    <a:lumMod val="25000"/>
                  </a:schemeClr>
                </a:solidFill>
                <a:cs typeface="Courier New" pitchFamily="49" charset="0"/>
              </a:rPr>
              <a:t>,.(</a:t>
            </a:r>
            <a:r>
              <a:rPr lang="en-US" sz="2000" b="1" dirty="0" err="1" smtClean="0">
                <a:solidFill>
                  <a:schemeClr val="accent3">
                    <a:lumMod val="25000"/>
                  </a:schemeClr>
                </a:solidFill>
                <a:cs typeface="Courier New" pitchFamily="49" charset="0"/>
              </a:rPr>
              <a:t>tokyo</a:t>
            </a:r>
            <a:r>
              <a:rPr lang="en-US" sz="2000" b="1" dirty="0" smtClean="0">
                <a:solidFill>
                  <a:schemeClr val="accent3">
                    <a:lumMod val="25000"/>
                  </a:schemeClr>
                </a:solidFill>
                <a:cs typeface="Courier New" pitchFamily="49" charset="0"/>
              </a:rPr>
              <a:t>,[])), Cities2=[</a:t>
            </a:r>
            <a:r>
              <a:rPr lang="en-US" sz="2000" b="1" dirty="0" err="1" smtClean="0">
                <a:solidFill>
                  <a:schemeClr val="accent3">
                    <a:lumMod val="25000"/>
                  </a:schemeClr>
                </a:solidFill>
                <a:cs typeface="Courier New" pitchFamily="49" charset="0"/>
              </a:rPr>
              <a:t>paris,madrid</a:t>
            </a:r>
            <a:r>
              <a:rPr lang="en-US" sz="2000" b="1" dirty="0" smtClean="0">
                <a:solidFill>
                  <a:schemeClr val="accent3">
                    <a:lumMod val="25000"/>
                  </a:schemeClr>
                </a:solidFill>
                <a:cs typeface="Courier New" pitchFamily="49" charset="0"/>
              </a:rPr>
              <a:t>], L=[ann,cities1,tom,cities2].</a:t>
            </a:r>
            <a:endParaRPr lang="en-US" sz="2000" b="1" dirty="0" smtClean="0">
              <a:solidFill>
                <a:srgbClr val="7030A0"/>
              </a:solidFill>
              <a:cs typeface="Courier New" pitchFamily="49" charset="0"/>
            </a:endParaRPr>
          </a:p>
          <a:p>
            <a:pPr lvl="1" algn="l" rtl="0">
              <a:lnSpc>
                <a:spcPct val="150000"/>
              </a:lnSpc>
              <a:buNone/>
            </a:pPr>
            <a:r>
              <a:rPr lang="en-US" sz="2000" dirty="0" smtClean="0"/>
              <a:t>Cities1=[</a:t>
            </a:r>
            <a:r>
              <a:rPr lang="en-US" sz="2000" dirty="0" err="1" smtClean="0"/>
              <a:t>london,tokyo</a:t>
            </a:r>
            <a:r>
              <a:rPr lang="en-US" sz="2000" dirty="0" smtClean="0"/>
              <a:t>]</a:t>
            </a:r>
          </a:p>
          <a:p>
            <a:pPr lvl="1" algn="l" rtl="0">
              <a:lnSpc>
                <a:spcPct val="150000"/>
              </a:lnSpc>
              <a:buNone/>
            </a:pPr>
            <a:r>
              <a:rPr lang="en-US" sz="2000" dirty="0" smtClean="0"/>
              <a:t>Cities2=[</a:t>
            </a:r>
            <a:r>
              <a:rPr lang="en-US" sz="2000" dirty="0" err="1" smtClean="0"/>
              <a:t>paris,madrid</a:t>
            </a:r>
            <a:r>
              <a:rPr lang="en-US" sz="2000" dirty="0" smtClean="0"/>
              <a:t>]</a:t>
            </a:r>
          </a:p>
          <a:p>
            <a:pPr lvl="1" algn="l" rtl="0">
              <a:lnSpc>
                <a:spcPct val="150000"/>
              </a:lnSpc>
              <a:buNone/>
            </a:pPr>
            <a:r>
              <a:rPr lang="en-US" sz="2000" dirty="0" smtClean="0"/>
              <a:t>L=[</a:t>
            </a:r>
            <a:r>
              <a:rPr lang="en-US" sz="2000" dirty="0" err="1" smtClean="0"/>
              <a:t>ann</a:t>
            </a:r>
            <a:r>
              <a:rPr lang="en-US" sz="2000" dirty="0" smtClean="0"/>
              <a:t>,[</a:t>
            </a:r>
            <a:r>
              <a:rPr lang="en-US" sz="2000" dirty="0" err="1" smtClean="0"/>
              <a:t>london,tokyo</a:t>
            </a:r>
            <a:r>
              <a:rPr lang="en-US" sz="2000" dirty="0" smtClean="0"/>
              <a:t>],tom,[</a:t>
            </a:r>
            <a:r>
              <a:rPr lang="en-US" sz="2000" dirty="0" err="1" smtClean="0"/>
              <a:t>paris,madrid</a:t>
            </a:r>
            <a:r>
              <a:rPr lang="en-US" sz="2000" dirty="0" smtClean="0"/>
              <a:t>]]</a:t>
            </a:r>
          </a:p>
        </p:txBody>
      </p:sp>
      <p:sp>
        <p:nvSpPr>
          <p:cNvPr id="19459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F0B405-63D4-44B7-BD1F-59240C458907}" type="slidenum">
              <a:rPr lang="ar-SA" altLang="ar-SA" smtClean="0"/>
              <a:pPr/>
              <a:t>12</a:t>
            </a:fld>
            <a:endParaRPr lang="en-US" altLang="ar-SA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List representation examples: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5257800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000" dirty="0" smtClean="0"/>
              <a:t> Given the fact </a:t>
            </a:r>
            <a:r>
              <a:rPr lang="en-US" sz="2000" b="1" dirty="0" smtClean="0"/>
              <a:t>p([1,2,3,4]).</a:t>
            </a:r>
          </a:p>
          <a:p>
            <a:pPr algn="l" rtl="0">
              <a:buNone/>
            </a:pPr>
            <a:endParaRPr lang="en-US" sz="2000" b="1" dirty="0" smtClean="0"/>
          </a:p>
          <a:p>
            <a:pPr algn="l" rtl="0"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?- p([X|Y]).</a:t>
            </a:r>
          </a:p>
          <a:p>
            <a:pPr algn="l" rtl="0">
              <a:buNone/>
            </a:pPr>
            <a:r>
              <a:rPr lang="en-US" sz="2000" dirty="0" smtClean="0"/>
              <a:t>Answer:</a:t>
            </a:r>
          </a:p>
          <a:p>
            <a:pPr algn="l" rtl="0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X = 1,</a:t>
            </a:r>
          </a:p>
          <a:p>
            <a:pPr algn="l" rtl="0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Y = [2,3,4]</a:t>
            </a:r>
            <a:endParaRPr lang="en-US" sz="2000" dirty="0" smtClean="0"/>
          </a:p>
          <a:p>
            <a:pPr algn="l" rtl="0"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?- p([_,_,X|Y]).</a:t>
            </a:r>
          </a:p>
          <a:p>
            <a:pPr algn="l" rtl="0">
              <a:buNone/>
            </a:pPr>
            <a:r>
              <a:rPr lang="en-US" sz="2000" dirty="0" smtClean="0"/>
              <a:t>Answer:</a:t>
            </a:r>
          </a:p>
          <a:p>
            <a:pPr algn="l" rtl="0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X = 3,</a:t>
            </a:r>
          </a:p>
          <a:p>
            <a:pPr algn="l" rtl="0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Y = [4]</a:t>
            </a:r>
          </a:p>
          <a:p>
            <a:pPr algn="l" rtl="0"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?- Tail=[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c,d,e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] , L=[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a|Tail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].</a:t>
            </a:r>
          </a:p>
          <a:p>
            <a:pPr algn="l" rtl="0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Answer:</a:t>
            </a:r>
          </a:p>
          <a:p>
            <a:pPr algn="l" rtl="0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Tail = [c, d, e],</a:t>
            </a:r>
          </a:p>
          <a:p>
            <a:pPr algn="l" rtl="0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L = [a, c, d, e]</a:t>
            </a:r>
            <a:endParaRPr lang="ar-SA" sz="2000" dirty="0" smtClean="0">
              <a:solidFill>
                <a:srgbClr val="C00000"/>
              </a:solidFill>
            </a:endParaRPr>
          </a:p>
          <a:p>
            <a:pPr algn="l" rtl="0">
              <a:buNone/>
            </a:pPr>
            <a:endParaRPr lang="en-US" sz="2000" dirty="0" smtClean="0">
              <a:solidFill>
                <a:srgbClr val="C00000"/>
              </a:solidFill>
            </a:endParaRPr>
          </a:p>
        </p:txBody>
      </p:sp>
      <p:sp>
        <p:nvSpPr>
          <p:cNvPr id="19459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F0B405-63D4-44B7-BD1F-59240C458907}" type="slidenum">
              <a:rPr lang="ar-SA" altLang="ar-SA" smtClean="0"/>
              <a:pPr/>
              <a:t>13</a:t>
            </a:fld>
            <a:endParaRPr lang="en-US" altLang="ar-SA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r>
              <a:rPr lang="en-US" sz="3600" u="sng" dirty="0" smtClean="0">
                <a:solidFill>
                  <a:schemeClr val="accent6">
                    <a:lumMod val="75000"/>
                  </a:schemeClr>
                </a:solidFill>
              </a:rPr>
              <a:t>Outline:</a:t>
            </a:r>
            <a:endParaRPr 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altLang="zh-TW" sz="2400" dirty="0" smtClean="0"/>
              <a:t>Declarative meaning of Prolog programs.</a:t>
            </a:r>
          </a:p>
          <a:p>
            <a:pPr algn="l" rtl="0">
              <a:lnSpc>
                <a:spcPct val="150000"/>
              </a:lnSpc>
            </a:pPr>
            <a:r>
              <a:rPr lang="en-US" sz="2400" dirty="0" smtClean="0"/>
              <a:t>Examples of conjunction.</a:t>
            </a:r>
          </a:p>
          <a:p>
            <a:pPr algn="l" rtl="0">
              <a:lnSpc>
                <a:spcPct val="150000"/>
              </a:lnSpc>
            </a:pPr>
            <a:r>
              <a:rPr lang="en-US" sz="2400" dirty="0" smtClean="0"/>
              <a:t>Examples of disjunction.</a:t>
            </a:r>
          </a:p>
          <a:p>
            <a:pPr algn="l" rtl="0">
              <a:lnSpc>
                <a:spcPct val="150000"/>
              </a:lnSpc>
            </a:pPr>
            <a:r>
              <a:rPr lang="en-US" sz="2400" dirty="0" smtClean="0">
                <a:solidFill>
                  <a:schemeClr val="bg2"/>
                </a:solidFill>
              </a:rPr>
              <a:t>List.</a:t>
            </a:r>
          </a:p>
          <a:p>
            <a:pPr algn="l" rtl="0">
              <a:lnSpc>
                <a:spcPct val="150000"/>
              </a:lnSpc>
            </a:pPr>
            <a:r>
              <a:rPr lang="fr-FR" altLang="ar-SA" sz="2400" dirty="0" smtClean="0">
                <a:solidFill>
                  <a:schemeClr val="tx2"/>
                </a:solidFill>
              </a:rPr>
              <a:t>Exemples of </a:t>
            </a:r>
            <a:r>
              <a:rPr lang="fr-FR" altLang="ar-SA" sz="2400" dirty="0" err="1" smtClean="0">
                <a:solidFill>
                  <a:schemeClr val="tx2"/>
                </a:solidFill>
              </a:rPr>
              <a:t>lists</a:t>
            </a:r>
            <a:r>
              <a:rPr lang="fr-FR" altLang="ar-SA" sz="2400" dirty="0" smtClean="0">
                <a:solidFill>
                  <a:schemeClr val="tx2"/>
                </a:solidFill>
              </a:rPr>
              <a:t>.</a:t>
            </a:r>
          </a:p>
          <a:p>
            <a:pPr algn="l" rtl="0">
              <a:lnSpc>
                <a:spcPct val="150000"/>
              </a:lnSpc>
            </a:pPr>
            <a:r>
              <a:rPr lang="en-US" altLang="ar-SA" sz="2400" dirty="0" smtClean="0">
                <a:solidFill>
                  <a:schemeClr val="tx2"/>
                </a:solidFill>
              </a:rPr>
              <a:t>List representation.</a:t>
            </a:r>
          </a:p>
          <a:p>
            <a:pPr algn="l" rtl="0"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List representation examples</a:t>
            </a:r>
            <a:r>
              <a:rPr lang="en-US" sz="2400" dirty="0" smtClean="0">
                <a:solidFill>
                  <a:schemeClr val="bg2"/>
                </a:solidFill>
              </a:rPr>
              <a:t>.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189346-9F52-497D-B5FC-11F5F2CA50BC}" type="slidenum">
              <a:rPr lang="ar-SA" altLang="ar-SA" smtClean="0"/>
              <a:pPr>
                <a:defRPr/>
              </a:pPr>
              <a:t>2</a:t>
            </a:fld>
            <a:endParaRPr lang="en-US" altLang="ar-S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3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Declarative meaning of Prolog programs: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8686800" cy="5410200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r>
              <a:rPr lang="en-US" sz="2200" u="sng" dirty="0" smtClean="0">
                <a:solidFill>
                  <a:srgbClr val="C00000"/>
                </a:solidFill>
              </a:rPr>
              <a:t>AND operator:</a:t>
            </a:r>
          </a:p>
          <a:p>
            <a:pPr algn="l" rtl="0">
              <a:lnSpc>
                <a:spcPct val="150000"/>
              </a:lnSpc>
            </a:pPr>
            <a:r>
              <a:rPr lang="en-US" sz="2200" dirty="0" smtClean="0"/>
              <a:t>More than one relation can be included as the “goal” of a query. </a:t>
            </a:r>
          </a:p>
          <a:p>
            <a:pPr algn="l" rtl="0">
              <a:lnSpc>
                <a:spcPct val="150000"/>
              </a:lnSpc>
            </a:pPr>
            <a:r>
              <a:rPr lang="en-US" sz="2200" dirty="0" smtClean="0"/>
              <a:t>A comma (“,”) is used as an AND operator to indicate a 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conjunction</a:t>
            </a:r>
            <a:r>
              <a:rPr lang="en-US" sz="2200" dirty="0" smtClean="0"/>
              <a:t> of goals—all must be satisfied by a solution to the query.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u="sng" dirty="0" smtClean="0">
                <a:solidFill>
                  <a:srgbClr val="C00000"/>
                </a:solidFill>
              </a:rPr>
              <a:t>OR operator:</a:t>
            </a:r>
          </a:p>
          <a:p>
            <a:pPr algn="l" rtl="0">
              <a:lnSpc>
                <a:spcPct val="150000"/>
              </a:lnSpc>
            </a:pPr>
            <a:r>
              <a:rPr lang="en-US" altLang="zh-TW" sz="2200" dirty="0" smtClean="0"/>
              <a:t>Prolog also accepts the </a:t>
            </a:r>
            <a:r>
              <a:rPr lang="en-US" altLang="zh-TW" sz="2200" dirty="0" smtClean="0">
                <a:solidFill>
                  <a:schemeClr val="accent3">
                    <a:lumMod val="25000"/>
                  </a:schemeClr>
                </a:solidFill>
              </a:rPr>
              <a:t>disjunction (OR)</a:t>
            </a:r>
            <a:r>
              <a:rPr lang="en-US" altLang="zh-TW" sz="2200" dirty="0" smtClean="0"/>
              <a:t> of goals  (“ ; ”).</a:t>
            </a:r>
          </a:p>
          <a:p>
            <a:pPr marL="342900" lvl="1" indent="-342900" algn="l" rtl="0">
              <a:lnSpc>
                <a:spcPct val="150000"/>
              </a:lnSpc>
              <a:buClr>
                <a:schemeClr val="folHlink"/>
              </a:buClr>
              <a:buSzPct val="90000"/>
            </a:pPr>
            <a:r>
              <a:rPr lang="en-US" altLang="zh-TW" sz="2000" dirty="0" smtClean="0"/>
              <a:t>Any one of the goals in a disjunction has to be true.</a:t>
            </a:r>
          </a:p>
          <a:p>
            <a:pPr algn="l" rtl="0">
              <a:lnSpc>
                <a:spcPct val="150000"/>
              </a:lnSpc>
            </a:pPr>
            <a:endParaRPr lang="en-US" altLang="zh-TW" sz="2200" dirty="0" smtClean="0"/>
          </a:p>
          <a:p>
            <a:pPr algn="l" rtl="0">
              <a:lnSpc>
                <a:spcPct val="150000"/>
              </a:lnSpc>
            </a:pPr>
            <a:endParaRPr lang="en-US" sz="22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4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Example of conjunction: 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86800" cy="5410200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endParaRPr lang="en-US" sz="2000" dirty="0" smtClean="0"/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following facts which define “</a:t>
            </a:r>
            <a:r>
              <a:rPr lang="en-US" sz="2000" b="1" dirty="0" err="1" smtClean="0"/>
              <a:t>fatherOf</a:t>
            </a:r>
            <a:r>
              <a:rPr lang="en-US" sz="2000" b="1" dirty="0" smtClean="0"/>
              <a:t>” and “</a:t>
            </a:r>
            <a:r>
              <a:rPr lang="en-US" sz="2000" b="1" dirty="0" err="1" smtClean="0"/>
              <a:t>motherOf</a:t>
            </a:r>
            <a:r>
              <a:rPr lang="en-US" sz="2000" b="1" dirty="0" smtClean="0"/>
              <a:t>” </a:t>
            </a:r>
            <a:r>
              <a:rPr lang="en-US" sz="2000" dirty="0" smtClean="0"/>
              <a:t>relations.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/>
              <a:t>   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fatherOf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ahmed,salih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  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fatherOf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salih,ali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  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fatherOf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sara,ali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   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motherOf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ahmed,judy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   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motherOf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salih,maryam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   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motherOf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sara,maryam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The symbols </a:t>
            </a:r>
            <a:r>
              <a:rPr lang="en-US" sz="2000" b="1" dirty="0" err="1" smtClean="0"/>
              <a:t>fatherOf</a:t>
            </a:r>
            <a:r>
              <a:rPr lang="en-US" sz="2000" b="1" dirty="0" smtClean="0"/>
              <a:t> and </a:t>
            </a:r>
            <a:r>
              <a:rPr lang="en-US" sz="2000" b="1" dirty="0" err="1" smtClean="0"/>
              <a:t>motherOf</a:t>
            </a:r>
            <a:r>
              <a:rPr lang="en-US" sz="2000" b="1" dirty="0" smtClean="0"/>
              <a:t> </a:t>
            </a:r>
            <a:r>
              <a:rPr lang="en-US" sz="2000" dirty="0" smtClean="0"/>
              <a:t>are </a:t>
            </a:r>
            <a:r>
              <a:rPr lang="en-US" sz="2000" dirty="0" smtClean="0"/>
              <a:t>predicates. 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The symbols </a:t>
            </a:r>
            <a:r>
              <a:rPr lang="en-US" sz="2000" b="1" dirty="0" err="1" smtClean="0"/>
              <a:t>ahmed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salih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ali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judy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maryam</a:t>
            </a:r>
            <a:r>
              <a:rPr lang="en-US" sz="2000" b="1" dirty="0" smtClean="0"/>
              <a:t> and </a:t>
            </a:r>
            <a:r>
              <a:rPr lang="en-US" sz="2000" b="1" dirty="0" err="1" smtClean="0"/>
              <a:t>sara</a:t>
            </a:r>
            <a:r>
              <a:rPr lang="en-US" sz="2000" b="1" dirty="0" smtClean="0"/>
              <a:t> are </a:t>
            </a:r>
            <a:r>
              <a:rPr lang="en-US" sz="2000" dirty="0" smtClean="0"/>
              <a:t>atoms.</a:t>
            </a:r>
            <a:endParaRPr lang="en-US" altLang="zh-TW" sz="20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5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Example of conjunction:(cont)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86800" cy="5410200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endParaRPr lang="en-US" sz="2000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sz="2400" b="1" u="sng" dirty="0" smtClean="0">
                <a:solidFill>
                  <a:srgbClr val="C00000"/>
                </a:solidFill>
              </a:rPr>
              <a:t>Questions: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/>
              <a:t>   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1-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fatherOf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sara,X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),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motherOf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sara,Y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 X = </a:t>
            </a:r>
            <a:r>
              <a:rPr lang="en-US" sz="2000" dirty="0" err="1" smtClean="0">
                <a:solidFill>
                  <a:srgbClr val="002060"/>
                </a:solidFill>
              </a:rPr>
              <a:t>ali</a:t>
            </a:r>
            <a:r>
              <a:rPr lang="en-US" sz="2000" dirty="0" smtClean="0">
                <a:solidFill>
                  <a:srgbClr val="002060"/>
                </a:solidFill>
              </a:rPr>
              <a:t>,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 Y = </a:t>
            </a:r>
            <a:r>
              <a:rPr lang="en-US" sz="2000" dirty="0" err="1" smtClean="0">
                <a:solidFill>
                  <a:srgbClr val="002060"/>
                </a:solidFill>
              </a:rPr>
              <a:t>maryam</a:t>
            </a:r>
            <a:r>
              <a:rPr lang="en-US" sz="2000" dirty="0" smtClean="0">
                <a:solidFill>
                  <a:srgbClr val="002060"/>
                </a:solidFill>
              </a:rPr>
              <a:t> ;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 no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   2-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fatherOf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ahmed,X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),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fatherOf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X,ali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  X = </a:t>
            </a:r>
            <a:r>
              <a:rPr lang="en-US" sz="2000" dirty="0" err="1" smtClean="0">
                <a:solidFill>
                  <a:srgbClr val="002060"/>
                </a:solidFill>
              </a:rPr>
              <a:t>salih</a:t>
            </a:r>
            <a:r>
              <a:rPr lang="en-US" sz="2000" dirty="0" smtClean="0">
                <a:solidFill>
                  <a:srgbClr val="002060"/>
                </a:solidFill>
              </a:rPr>
              <a:t> ;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  no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6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Example of disjunction: </a:t>
            </a:r>
            <a:endParaRPr lang="fr-FR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5211763"/>
          </a:xfrm>
        </p:spPr>
        <p:txBody>
          <a:bodyPr/>
          <a:lstStyle/>
          <a:p>
            <a:pPr marL="914400" lvl="1" indent="-457200" algn="l" rtl="0" eaLnBrk="1" hangingPunct="1">
              <a:lnSpc>
                <a:spcPct val="150000"/>
              </a:lnSpc>
              <a:buAutoNum type="arabicParenR"/>
            </a:pPr>
            <a:r>
              <a:rPr lang="en-US" sz="2400" dirty="0" smtClean="0"/>
              <a:t>happy1(X) :- rich(X) ; famous(X).</a:t>
            </a:r>
            <a:r>
              <a:rPr lang="en-US" altLang="zh-TW" sz="2400" b="1" dirty="0" smtClean="0">
                <a:solidFill>
                  <a:schemeClr val="accent3">
                    <a:lumMod val="25000"/>
                  </a:schemeClr>
                </a:solidFill>
              </a:rPr>
              <a:t>  </a:t>
            </a:r>
          </a:p>
          <a:p>
            <a:pPr marL="914400" lvl="1" indent="-457200" algn="l" rtl="0" eaLnBrk="1" hangingPunct="1">
              <a:lnSpc>
                <a:spcPct val="150000"/>
              </a:lnSpc>
              <a:buAutoNum type="arabicParenR"/>
            </a:pPr>
            <a:r>
              <a:rPr lang="en-US" sz="2400" dirty="0" smtClean="0"/>
              <a:t>happy2(X) :- attractive(X), ( rich(X) ; famous(X) ).</a:t>
            </a:r>
            <a:r>
              <a:rPr lang="en-US" altLang="zh-TW" sz="2400" dirty="0" smtClean="0">
                <a:solidFill>
                  <a:schemeClr val="accent3">
                    <a:lumMod val="25000"/>
                  </a:schemeClr>
                </a:solidFill>
              </a:rPr>
              <a:t> </a:t>
            </a:r>
          </a:p>
          <a:p>
            <a:pPr marL="914400" lvl="1" indent="-457200" algn="l" rtl="0" eaLnBrk="1" hangingPunct="1">
              <a:lnSpc>
                <a:spcPct val="150000"/>
              </a:lnSpc>
              <a:buAutoNum type="arabicParenR"/>
            </a:pPr>
            <a:r>
              <a:rPr lang="en-US" altLang="zh-TW" sz="2400" b="1" dirty="0" smtClean="0"/>
              <a:t> </a:t>
            </a:r>
            <a:r>
              <a:rPr lang="en-US" altLang="zh-TW" sz="2400" dirty="0" smtClean="0"/>
              <a:t>A:- (B, C); (D, E, F).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400" dirty="0" smtClean="0"/>
              <a:t>	</a:t>
            </a:r>
            <a:endParaRPr lang="en-US" altLang="zh-TW" sz="2400" b="1" dirty="0" smtClean="0"/>
          </a:p>
          <a:p>
            <a:pPr algn="l" rtl="0" eaLnBrk="1" hangingPunct="1">
              <a:lnSpc>
                <a:spcPct val="150000"/>
              </a:lnSpc>
            </a:pPr>
            <a:endParaRPr lang="en-US" altLang="zh-TW" sz="2400" dirty="0" smtClean="0">
              <a:solidFill>
                <a:schemeClr val="folHlin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7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List:</a:t>
            </a:r>
            <a:endParaRPr lang="en-US" altLang="ar-SA" sz="3600" b="1" i="1" u="sng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46237"/>
            <a:ext cx="8229600" cy="5211763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000" dirty="0" smtClean="0"/>
              <a:t>A list is written as a sequence of values, known as </a:t>
            </a:r>
            <a:r>
              <a:rPr lang="en-US" sz="2000" i="1" dirty="0" smtClean="0">
                <a:solidFill>
                  <a:schemeClr val="accent3">
                    <a:lumMod val="25000"/>
                  </a:schemeClr>
                </a:solidFill>
              </a:rPr>
              <a:t>list elements</a:t>
            </a:r>
            <a:r>
              <a:rPr lang="en-US" sz="2000" i="1" dirty="0" smtClean="0"/>
              <a:t>,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/>
              <a:t> separated by commas and enclosed in square brackets.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    e.g. [</a:t>
            </a:r>
            <a:r>
              <a:rPr lang="en-US" sz="2000" b="1" dirty="0" err="1" smtClean="0">
                <a:solidFill>
                  <a:schemeClr val="accent2">
                    <a:lumMod val="50000"/>
                  </a:schemeClr>
                </a:solidFill>
              </a:rPr>
              <a:t>dog,cat,fish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].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A list element does not have to be an atom. It can be any Prolog term, including variable or another list.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/>
              <a:t>   </a:t>
            </a:r>
            <a:r>
              <a:rPr lang="en-US" sz="2000" b="1" dirty="0" err="1" smtClean="0">
                <a:solidFill>
                  <a:schemeClr val="accent2">
                    <a:lumMod val="50000"/>
                  </a:schemeClr>
                </a:solidFill>
              </a:rPr>
              <a:t>e.g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:[X,Y,[</a:t>
            </a:r>
            <a:r>
              <a:rPr lang="en-US" sz="2000" b="1" dirty="0" err="1" smtClean="0">
                <a:solidFill>
                  <a:schemeClr val="accent2">
                    <a:lumMod val="50000"/>
                  </a:schemeClr>
                </a:solidFill>
              </a:rPr>
              <a:t>dog,cat,fish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],elephant]. 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A list element that is itself a list is known as a </a:t>
            </a:r>
            <a:r>
              <a:rPr lang="en-US" sz="2000" i="1" dirty="0" err="1" smtClean="0">
                <a:solidFill>
                  <a:schemeClr val="accent3">
                    <a:lumMod val="25000"/>
                  </a:schemeClr>
                </a:solidFill>
              </a:rPr>
              <a:t>sublist</a:t>
            </a:r>
            <a:r>
              <a:rPr lang="en-US" sz="2000" i="1" dirty="0" smtClean="0"/>
              <a:t>  </a:t>
            </a:r>
            <a:r>
              <a:rPr lang="en-US" sz="2000" dirty="0" smtClean="0"/>
              <a:t>like</a:t>
            </a:r>
            <a:r>
              <a:rPr lang="en-US" sz="2000" i="1" dirty="0" smtClean="0"/>
              <a:t> </a:t>
            </a:r>
            <a:r>
              <a:rPr lang="en-US" sz="2000" dirty="0" smtClean="0"/>
              <a:t>[</a:t>
            </a:r>
            <a:r>
              <a:rPr lang="en-US" sz="2000" dirty="0" err="1" smtClean="0"/>
              <a:t>dog,cat,fish</a:t>
            </a:r>
            <a:r>
              <a:rPr lang="en-US" sz="2000" dirty="0" smtClean="0"/>
              <a:t>].</a:t>
            </a:r>
          </a:p>
          <a:p>
            <a:pPr algn="l" rtl="0">
              <a:lnSpc>
                <a:spcPct val="150000"/>
              </a:lnSpc>
              <a:buNone/>
            </a:pPr>
            <a:endParaRPr lang="en-US" sz="2000" i="1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8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772400" cy="411162"/>
          </a:xfrm>
        </p:spPr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(cont.)</a:t>
            </a:r>
            <a:r>
              <a:rPr lang="ar-SA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List:</a:t>
            </a:r>
            <a:endParaRPr lang="en-US" altLang="ar-SA" sz="3600" b="1" i="1" u="sng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229600" cy="5211763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000" dirty="0" smtClean="0"/>
              <a:t>Lists can have any number of elements, including zero. 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The list with no elements is known as the </a:t>
            </a:r>
            <a:r>
              <a:rPr lang="en-US" sz="2000" b="1" dirty="0" smtClean="0">
                <a:solidFill>
                  <a:schemeClr val="accent3">
                    <a:lumMod val="25000"/>
                  </a:schemeClr>
                </a:solidFill>
              </a:rPr>
              <a:t>empty list </a:t>
            </a:r>
            <a:r>
              <a:rPr lang="en-US" sz="2000" dirty="0" smtClean="0"/>
              <a:t>and is written as </a:t>
            </a:r>
            <a:r>
              <a:rPr lang="en-US" sz="2000" b="1" dirty="0" smtClean="0"/>
              <a:t>[].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For non-empty lists, the first element is known as the </a:t>
            </a:r>
            <a:r>
              <a:rPr lang="en-US" sz="2000" b="1" dirty="0" smtClean="0">
                <a:solidFill>
                  <a:schemeClr val="accent3">
                    <a:lumMod val="25000"/>
                  </a:schemeClr>
                </a:solidFill>
              </a:rPr>
              <a:t>head</a:t>
            </a:r>
            <a:r>
              <a:rPr lang="en-US" sz="2000" dirty="0" smtClean="0"/>
              <a:t>. The list remaining after the first element is removed is called the </a:t>
            </a:r>
            <a:r>
              <a:rPr lang="en-US" sz="2000" b="1" dirty="0" smtClean="0">
                <a:solidFill>
                  <a:schemeClr val="accent3">
                    <a:lumMod val="25000"/>
                  </a:schemeClr>
                </a:solidFill>
              </a:rPr>
              <a:t>tail</a:t>
            </a:r>
            <a:r>
              <a:rPr lang="en-US" sz="2000" dirty="0" smtClean="0"/>
              <a:t>.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The notation </a:t>
            </a:r>
            <a:r>
              <a:rPr lang="en-US" sz="2000" b="1" dirty="0" smtClean="0"/>
              <a:t>[H|T] </a:t>
            </a:r>
            <a:r>
              <a:rPr lang="en-US" sz="2000" dirty="0" smtClean="0"/>
              <a:t>represents a</a:t>
            </a:r>
            <a:r>
              <a:rPr lang="en-US" sz="2000" b="1" dirty="0" smtClean="0"/>
              <a:t> </a:t>
            </a:r>
            <a:r>
              <a:rPr lang="en-US" sz="2000" dirty="0" smtClean="0"/>
              <a:t>list with </a:t>
            </a:r>
            <a:r>
              <a:rPr lang="en-US" sz="2000" b="1" dirty="0" smtClean="0">
                <a:solidFill>
                  <a:srgbClr val="00B050"/>
                </a:solidFill>
              </a:rPr>
              <a:t>H matching the head of </a:t>
            </a:r>
            <a:r>
              <a:rPr lang="en-US" sz="2000" dirty="0" smtClean="0"/>
              <a:t>the list and </a:t>
            </a:r>
            <a:r>
              <a:rPr lang="en-US" sz="2000" b="1" dirty="0" smtClean="0">
                <a:solidFill>
                  <a:srgbClr val="00B050"/>
                </a:solidFill>
              </a:rPr>
              <a:t>T matching the rest of </a:t>
            </a:r>
            <a:r>
              <a:rPr lang="en-US" sz="2000" dirty="0" smtClean="0"/>
              <a:t>the list.</a:t>
            </a:r>
          </a:p>
          <a:p>
            <a:pPr marL="358775" indent="-358775" algn="l" rtl="0"/>
            <a:r>
              <a:rPr lang="en-US" sz="2000" dirty="0" smtClean="0">
                <a:sym typeface="Wingdings" pitchFamily="2" charset="2"/>
              </a:rPr>
              <a:t>The head can be any Prolog object and The tail has to be list.</a:t>
            </a:r>
            <a:endParaRPr lang="en-US" sz="2000" dirty="0" smtClean="0"/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   </a:t>
            </a:r>
            <a:r>
              <a:rPr lang="en-US" sz="2000" b="1" u="sng" dirty="0" smtClean="0">
                <a:solidFill>
                  <a:schemeClr val="accent6">
                    <a:lumMod val="75000"/>
                  </a:schemeClr>
                </a:solidFill>
              </a:rPr>
              <a:t>For example: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/>
              <a:t> the head of the list </a:t>
            </a:r>
            <a:r>
              <a:rPr lang="en-US" sz="2000" b="1" dirty="0" smtClean="0"/>
              <a:t>[</a:t>
            </a:r>
            <a:r>
              <a:rPr lang="en-US" sz="2000" b="1" dirty="0" err="1" smtClean="0"/>
              <a:t>dog,cat,fish</a:t>
            </a:r>
            <a:r>
              <a:rPr lang="en-US" sz="2000" b="1" dirty="0" smtClean="0"/>
              <a:t>] is </a:t>
            </a:r>
            <a:r>
              <a:rPr lang="en-US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the atom dog </a:t>
            </a:r>
            <a:r>
              <a:rPr lang="en-US" sz="2000" dirty="0" smtClean="0"/>
              <a:t>and the tail is </a:t>
            </a:r>
            <a:r>
              <a:rPr lang="en-US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the list [</a:t>
            </a:r>
            <a:r>
              <a:rPr lang="en-US" sz="2000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cat,fish</a:t>
            </a:r>
            <a:r>
              <a:rPr lang="en-US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].</a:t>
            </a:r>
            <a:endParaRPr lang="en-US" sz="20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Exemples of </a:t>
            </a: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lists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435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BC61C3-67FB-4BC6-BD3B-802B82A3C6E3}" type="slidenum">
              <a:rPr lang="ar-SA" altLang="ar-SA" smtClean="0"/>
              <a:pPr/>
              <a:t>9</a:t>
            </a:fld>
            <a:endParaRPr lang="en-US" altLang="ar-SA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914400" y="2133600"/>
          <a:ext cx="7772400" cy="2672080"/>
        </p:xfrm>
        <a:graphic>
          <a:graphicData uri="http://schemas.openxmlformats.org/drawingml/2006/table">
            <a:tbl>
              <a:tblPr rtl="1" firstRow="1" bandRow="1">
                <a:tableStyleId>{3C2FFA5D-87B4-456A-9821-1D502468CF0F}</a:tableStyleId>
              </a:tblPr>
              <a:tblGrid>
                <a:gridCol w="2590800"/>
                <a:gridCol w="2184400"/>
                <a:gridCol w="2997200"/>
              </a:tblGrid>
              <a:tr h="558800">
                <a:tc>
                  <a:txBody>
                    <a:bodyPr/>
                    <a:lstStyle/>
                    <a:p>
                      <a:pPr algn="ctr" rtl="0"/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Tail </a:t>
                      </a:r>
                      <a:endParaRPr lang="ar-SA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Head</a:t>
                      </a:r>
                      <a:endParaRPr lang="ar-SA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List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ar-SA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[2,3,4]</a:t>
                      </a:r>
                      <a:endParaRPr lang="ar-SA" dirty="0">
                        <a:solidFill>
                          <a:schemeClr val="accent3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>
                          <a:solidFill>
                            <a:schemeClr val="bg2">
                              <a:lumMod val="75000"/>
                              <a:lumOff val="25000"/>
                            </a:schemeClr>
                          </a:solidFill>
                        </a:rPr>
                        <a:t>1</a:t>
                      </a:r>
                      <a:endParaRPr lang="ar-SA" dirty="0">
                        <a:solidFill>
                          <a:schemeClr val="bg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[1,2,3,4]</a:t>
                      </a:r>
                      <a:endParaRPr lang="ar-SA" dirty="0" smtClean="0"/>
                    </a:p>
                    <a:p>
                      <a:pPr algn="ctr" rtl="0"/>
                      <a:endParaRPr lang="ar-SA" dirty="0"/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[] empty</a:t>
                      </a:r>
                      <a:r>
                        <a:rPr lang="en-US" baseline="0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 list</a:t>
                      </a:r>
                      <a:endParaRPr lang="ar-SA" dirty="0">
                        <a:solidFill>
                          <a:schemeClr val="accent3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>
                          <a:solidFill>
                            <a:schemeClr val="bg2">
                              <a:lumMod val="75000"/>
                              <a:lumOff val="25000"/>
                            </a:schemeClr>
                          </a:solidFill>
                        </a:rPr>
                        <a:t>a</a:t>
                      </a:r>
                      <a:endParaRPr lang="ar-SA" dirty="0">
                        <a:solidFill>
                          <a:schemeClr val="bg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[a]</a:t>
                      </a:r>
                      <a:endParaRPr lang="ar-SA" dirty="0"/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green,red</a:t>
                      </a:r>
                      <a:r>
                        <a:rPr lang="en-US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,[</a:t>
                      </a:r>
                      <a:r>
                        <a:rPr lang="en-US" dirty="0" err="1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green,red</a:t>
                      </a:r>
                      <a:r>
                        <a:rPr lang="en-US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]</a:t>
                      </a:r>
                      <a:endParaRPr lang="ar-SA" dirty="0">
                        <a:solidFill>
                          <a:schemeClr val="accent3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>
                          <a:solidFill>
                            <a:schemeClr val="bg2">
                              <a:lumMod val="75000"/>
                              <a:lumOff val="25000"/>
                            </a:schemeClr>
                          </a:solidFill>
                        </a:rPr>
                        <a:t>[</a:t>
                      </a:r>
                      <a:r>
                        <a:rPr lang="en-US" dirty="0" err="1" smtClean="0">
                          <a:solidFill>
                            <a:schemeClr val="bg2">
                              <a:lumMod val="75000"/>
                              <a:lumOff val="25000"/>
                            </a:schemeClr>
                          </a:solidFill>
                        </a:rPr>
                        <a:t>green,red,blue</a:t>
                      </a:r>
                      <a:r>
                        <a:rPr lang="en-US" dirty="0" smtClean="0">
                          <a:solidFill>
                            <a:schemeClr val="bg2">
                              <a:lumMod val="75000"/>
                              <a:lumOff val="25000"/>
                            </a:schemeClr>
                          </a:solidFill>
                        </a:rPr>
                        <a:t>]</a:t>
                      </a:r>
                      <a:endParaRPr lang="ar-SA" dirty="0">
                        <a:solidFill>
                          <a:schemeClr val="bg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[[</a:t>
                      </a:r>
                      <a:r>
                        <a:rPr lang="en-US" dirty="0" err="1" smtClean="0"/>
                        <a:t>green,red,blue</a:t>
                      </a:r>
                      <a:r>
                        <a:rPr lang="en-US" dirty="0" smtClean="0"/>
                        <a:t>],</a:t>
                      </a:r>
                      <a:r>
                        <a:rPr lang="en-US" dirty="0" err="1" smtClean="0"/>
                        <a:t>green,red</a:t>
                      </a:r>
                      <a:r>
                        <a:rPr lang="en-US" dirty="0" smtClean="0"/>
                        <a:t>,[</a:t>
                      </a:r>
                      <a:r>
                        <a:rPr lang="en-US" dirty="0" err="1" smtClean="0"/>
                        <a:t>green,red</a:t>
                      </a:r>
                      <a:r>
                        <a:rPr lang="en-US" dirty="0" smtClean="0"/>
                        <a:t>]]</a:t>
                      </a:r>
                      <a:endParaRPr lang="ar-SA" dirty="0" smtClean="0"/>
                    </a:p>
                    <a:p>
                      <a:pPr algn="ctr" rtl="0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yers">
  <a:themeElements>
    <a:clrScheme name="1_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1_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A350905C3B18479D4D891AD21120F0" ma:contentTypeVersion="1" ma:contentTypeDescription="Create a new document." ma:contentTypeScope="" ma:versionID="b678ce0c1e7dce95432e15fbb4a8d3d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B85BEC-FCCB-4585-BFCE-091B030423B6}">
  <ds:schemaRefs>
    <ds:schemaRef ds:uri="http://schemas.microsoft.com/office/2006/metadata/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B9F3EBDE-3EBB-4DCB-8D92-A117C2EF76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C0096-4C94-4527-8D28-04483B7AEA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5373</TotalTime>
  <Words>761</Words>
  <Application>Microsoft Office PowerPoint</Application>
  <PresentationFormat>On-screen Show (4:3)</PresentationFormat>
  <Paragraphs>120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Layers</vt:lpstr>
      <vt:lpstr>1_Layers</vt:lpstr>
      <vt:lpstr>Artificial Intelligence  CS370D</vt:lpstr>
      <vt:lpstr>Outline:</vt:lpstr>
      <vt:lpstr>Declarative meaning of Prolog programs:</vt:lpstr>
      <vt:lpstr>Example of conjunction: </vt:lpstr>
      <vt:lpstr>Example of conjunction:(cont)</vt:lpstr>
      <vt:lpstr>Example of disjunction: </vt:lpstr>
      <vt:lpstr>List:</vt:lpstr>
      <vt:lpstr>(cont.) List:</vt:lpstr>
      <vt:lpstr>Exemples of lists:</vt:lpstr>
      <vt:lpstr>List representation:</vt:lpstr>
      <vt:lpstr>List representation:(cont)</vt:lpstr>
      <vt:lpstr>List representation examples:</vt:lpstr>
      <vt:lpstr>List representation examples:</vt:lpstr>
    </vt:vector>
  </TitlesOfParts>
  <Company>KSU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PROLOG</dc:title>
  <dc:creator>Batouche</dc:creator>
  <cp:lastModifiedBy>Nourah Alsuqayh</cp:lastModifiedBy>
  <cp:revision>103</cp:revision>
  <dcterms:created xsi:type="dcterms:W3CDTF">2007-03-06T16:30:25Z</dcterms:created>
  <dcterms:modified xsi:type="dcterms:W3CDTF">2015-10-10T17:15:36Z</dcterms:modified>
</cp:coreProperties>
</file>