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20"/>
  </p:notesMasterIdLst>
  <p:sldIdLst>
    <p:sldId id="299" r:id="rId6"/>
    <p:sldId id="312" r:id="rId7"/>
    <p:sldId id="268" r:id="rId8"/>
    <p:sldId id="310" r:id="rId9"/>
    <p:sldId id="309" r:id="rId10"/>
    <p:sldId id="303" r:id="rId11"/>
    <p:sldId id="304" r:id="rId12"/>
    <p:sldId id="311" r:id="rId13"/>
    <p:sldId id="285" r:id="rId14"/>
    <p:sldId id="286" r:id="rId15"/>
    <p:sldId id="289" r:id="rId16"/>
    <p:sldId id="295" r:id="rId17"/>
    <p:sldId id="313" r:id="rId18"/>
    <p:sldId id="31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B4F90DA-0D5E-41F7-98E6-67DCFC70E41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03B-5C50-4AE7-B358-FFB2E8DB265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C15-3D66-461E-BAAC-DCA9D82F486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FA86-8710-4B2B-8516-6E1FE40DA27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D3F6-8CF2-4D13-9A38-BE5D24920C2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9346-9F52-497D-B5FC-11F5F2CA50B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2C26-C116-4244-8716-591D629E0AB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615C-2808-43CF-841D-80387C0BEB7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30DB7-990E-4624-B0A1-3950F62B4D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831-AAEE-4987-8A49-31E3056FE145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4EBD-C603-4B4F-9221-0470E32F872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9502-EB27-4247-A126-95E65368229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4EF8E-9E3B-4212-BDC5-F819688D96E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65EA-B9E5-4F99-8D69-429C92F7CF0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DD7-E428-47DF-B247-10E779B4D8D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317AC-DACA-488C-8729-9ED8A76BCC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D1D50-B7D3-4E49-A359-2E1A87EE54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946FC-D0F9-48C5-8E88-FD6E8969971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9ADD-EB2F-4C76-9351-6FE6FCEEA1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8FEB8-1C88-4284-BB32-08046C11980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EC262-1579-4CDB-B4D3-4C6087D67D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1826C-11E8-4A18-9F0C-E8F501504EC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A0D8-53D4-4371-BB06-D02CA52BD4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963B77C-514C-4593-81F5-754B3409381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D28E6EA-0893-45C5-BB07-23FD663363B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665690-41A0-4F7F-B035-8CEC07D932AB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Prolog programming</a:t>
            </a:r>
            <a:br>
              <a:rPr lang="en-US" sz="3600" dirty="0" smtClean="0"/>
            </a:br>
            <a:r>
              <a:rPr lang="en-US" dirty="0" smtClean="0"/>
              <a:t> Syntax and meaning of prolog programs</a:t>
            </a:r>
            <a:endParaRPr 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AC9BC8-54C2-492E-9135-333A21EE14D5}" type="slidenum">
              <a:rPr lang="ar-SA" altLang="ar-SA" smtClean="0"/>
              <a:pPr/>
              <a:t>10</a:t>
            </a:fld>
            <a:endParaRPr lang="en-US" altLang="ar-SA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Matching:</a:t>
            </a:r>
            <a:endParaRPr lang="en-US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46237"/>
            <a:ext cx="8534400" cy="5211763"/>
          </a:xfrm>
        </p:spPr>
        <p:txBody>
          <a:bodyPr/>
          <a:lstStyle/>
          <a:p>
            <a:pPr algn="l" rtl="0" eaLnBrk="1" hangingPunct="1"/>
            <a:r>
              <a:rPr lang="en-US" altLang="zh-TW" sz="2400" dirty="0" smtClean="0"/>
              <a:t>The most important operation on terms is matching.</a:t>
            </a:r>
          </a:p>
          <a:p>
            <a:pPr algn="l" rtl="0" eaLnBrk="1" hangingPunct="1"/>
            <a:r>
              <a:rPr lang="en-US" altLang="zh-TW" sz="2400" dirty="0" smtClean="0">
                <a:solidFill>
                  <a:srgbClr val="FF0000"/>
                </a:solidFill>
              </a:rPr>
              <a:t>Matching</a:t>
            </a:r>
            <a:r>
              <a:rPr lang="en-US" altLang="zh-TW" sz="2400" dirty="0" smtClean="0"/>
              <a:t> is a process that takes as input two terms and checks whether they match.</a:t>
            </a:r>
          </a:p>
          <a:p>
            <a:pPr lvl="1" algn="l" rtl="0" eaLnBrk="1" hangingPunct="1"/>
            <a:r>
              <a:rPr lang="en-US" altLang="zh-TW" sz="2000" dirty="0" smtClean="0">
                <a:solidFill>
                  <a:srgbClr val="FF0000"/>
                </a:solidFill>
              </a:rPr>
              <a:t>Fails:</a:t>
            </a:r>
            <a:r>
              <a:rPr lang="en-US" altLang="zh-TW" sz="2000" dirty="0" smtClean="0"/>
              <a:t> if the terms do </a:t>
            </a:r>
            <a:r>
              <a:rPr lang="en-US" altLang="zh-TW" sz="2000" dirty="0" smtClean="0">
                <a:solidFill>
                  <a:srgbClr val="FF0000"/>
                </a:solidFill>
              </a:rPr>
              <a:t>not </a:t>
            </a:r>
            <a:r>
              <a:rPr lang="en-US" altLang="zh-TW" sz="2000" dirty="0" smtClean="0"/>
              <a:t>match</a:t>
            </a:r>
          </a:p>
          <a:p>
            <a:pPr lvl="1" algn="l" rtl="0" eaLnBrk="1" hangingPunct="1"/>
            <a:r>
              <a:rPr lang="en-US" altLang="zh-TW" sz="2000" dirty="0" smtClean="0">
                <a:solidFill>
                  <a:srgbClr val="FF0000"/>
                </a:solidFill>
              </a:rPr>
              <a:t>Succeeds:</a:t>
            </a:r>
            <a:r>
              <a:rPr lang="en-US" altLang="zh-TW" sz="2000" dirty="0" smtClean="0"/>
              <a:t> if the terms do match</a:t>
            </a:r>
          </a:p>
          <a:p>
            <a:pPr algn="l" rtl="0" eaLnBrk="1" hangingPunct="1"/>
            <a:r>
              <a:rPr lang="en-US" altLang="zh-TW" sz="2400" dirty="0" smtClean="0"/>
              <a:t>Given two terms, we say that they </a:t>
            </a:r>
            <a:r>
              <a:rPr lang="en-US" altLang="zh-TW" sz="2400" dirty="0" smtClean="0">
                <a:solidFill>
                  <a:srgbClr val="FF0000"/>
                </a:solidFill>
              </a:rPr>
              <a:t>match</a:t>
            </a:r>
            <a:r>
              <a:rPr lang="en-US" altLang="zh-TW" sz="2400" dirty="0" smtClean="0"/>
              <a:t> if:</a:t>
            </a:r>
          </a:p>
          <a:p>
            <a:pPr lvl="1" algn="l" rtl="0" eaLnBrk="1" hangingPunct="1"/>
            <a:r>
              <a:rPr lang="en-US" altLang="zh-TW" sz="2000" dirty="0" smtClean="0"/>
              <a:t>they are </a:t>
            </a:r>
            <a:r>
              <a:rPr lang="en-US" altLang="zh-TW" sz="2000" dirty="0" smtClean="0">
                <a:solidFill>
                  <a:srgbClr val="00B050"/>
                </a:solidFill>
              </a:rPr>
              <a:t>identical </a:t>
            </a:r>
            <a:r>
              <a:rPr lang="en-US" altLang="zh-TW" sz="2000" dirty="0" smtClean="0"/>
              <a:t>, or</a:t>
            </a:r>
          </a:p>
          <a:p>
            <a:pPr lvl="1" algn="l" rtl="0" eaLnBrk="1" hangingPunct="1"/>
            <a:r>
              <a:rPr lang="en-US" altLang="zh-TW" sz="2000" dirty="0" smtClean="0"/>
              <a:t>the variable in both terms can be instantiated  to objects in such a way that after the substitution of variables by these objects the terms become </a:t>
            </a:r>
            <a:r>
              <a:rPr lang="en-US" altLang="zh-TW" sz="2000" dirty="0" smtClean="0">
                <a:solidFill>
                  <a:srgbClr val="00B050"/>
                </a:solidFill>
              </a:rPr>
              <a:t>identical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/>
            <a:r>
              <a:rPr lang="en-US" altLang="zh-TW" sz="2000" dirty="0" smtClean="0"/>
              <a:t>For example: </a:t>
            </a:r>
          </a:p>
          <a:p>
            <a:pPr lvl="2" algn="l" rtl="0" eaLnBrk="1" hangingPunct="1"/>
            <a:r>
              <a:rPr lang="en-US" altLang="zh-TW" sz="1800" dirty="0" smtClean="0"/>
              <a:t>the terms </a:t>
            </a:r>
            <a:r>
              <a:rPr lang="en-US" altLang="zh-TW" sz="1800" b="1" dirty="0" smtClean="0"/>
              <a:t>date( D, M, 2001)</a:t>
            </a:r>
            <a:r>
              <a:rPr lang="en-US" altLang="zh-TW" sz="1800" dirty="0" smtClean="0"/>
              <a:t> and </a:t>
            </a:r>
            <a:r>
              <a:rPr lang="en-US" altLang="zh-TW" sz="1800" b="1" dirty="0" smtClean="0"/>
              <a:t>date( D1, may, Y1)</a:t>
            </a:r>
            <a:r>
              <a:rPr lang="en-US" altLang="zh-TW" sz="1800" dirty="0" smtClean="0"/>
              <a:t> </a:t>
            </a:r>
            <a:r>
              <a:rPr lang="en-US" altLang="zh-TW" sz="1800" dirty="0" smtClean="0">
                <a:solidFill>
                  <a:srgbClr val="FF0000"/>
                </a:solidFill>
              </a:rPr>
              <a:t>match</a:t>
            </a:r>
          </a:p>
          <a:p>
            <a:pPr lvl="2" algn="l" rtl="0" eaLnBrk="1" hangingPunct="1"/>
            <a:r>
              <a:rPr lang="en-US" altLang="zh-TW" sz="1800" dirty="0" smtClean="0"/>
              <a:t>the terms </a:t>
            </a:r>
            <a:r>
              <a:rPr lang="en-US" altLang="zh-TW" sz="1800" b="1" dirty="0" smtClean="0"/>
              <a:t>date( D, M, 2001)</a:t>
            </a:r>
            <a:r>
              <a:rPr lang="en-US" altLang="zh-TW" sz="1800" dirty="0" smtClean="0"/>
              <a:t> and </a:t>
            </a:r>
            <a:r>
              <a:rPr lang="en-US" altLang="zh-TW" sz="1800" b="1" dirty="0" smtClean="0"/>
              <a:t>date( D1, M1, 1444)</a:t>
            </a:r>
            <a:r>
              <a:rPr lang="en-US" altLang="zh-TW" sz="1800" dirty="0" smtClean="0"/>
              <a:t> </a:t>
            </a:r>
            <a:r>
              <a:rPr lang="en-US" altLang="zh-TW" sz="1800" dirty="0" smtClean="0">
                <a:solidFill>
                  <a:srgbClr val="FF0000"/>
                </a:solidFill>
              </a:rPr>
              <a:t>do not match</a:t>
            </a:r>
            <a:r>
              <a:rPr lang="en-US" altLang="zh-TW" sz="1800" dirty="0" smtClean="0"/>
              <a:t>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A900FA-0F35-454C-B39C-60627E43DBE5}" type="slidenum">
              <a:rPr lang="ar-SA" altLang="ar-SA" smtClean="0"/>
              <a:pPr/>
              <a:t>11</a:t>
            </a:fld>
            <a:endParaRPr lang="en-US" altLang="ar-SA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72400" cy="5635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matching:</a:t>
            </a:r>
            <a:endParaRPr lang="fr-FR" altLang="ar-SA" sz="3600" b="1" i="1" u="sng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1"/>
            <a:ext cx="8534400" cy="5334000"/>
          </a:xfrm>
        </p:spPr>
        <p:txBody>
          <a:bodyPr/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200" dirty="0" smtClean="0"/>
              <a:t>The request for </a:t>
            </a:r>
            <a:r>
              <a:rPr lang="en-US" altLang="zh-TW" sz="2200" dirty="0" smtClean="0">
                <a:solidFill>
                  <a:srgbClr val="FF0000"/>
                </a:solidFill>
              </a:rPr>
              <a:t>matching</a:t>
            </a:r>
            <a:r>
              <a:rPr lang="en-US" altLang="zh-TW" sz="2200" dirty="0" smtClean="0"/>
              <a:t>, using the operator </a:t>
            </a:r>
            <a:r>
              <a:rPr lang="en-US" altLang="zh-TW" sz="2200" dirty="0" smtClean="0"/>
              <a:t>‘</a:t>
            </a:r>
            <a:r>
              <a:rPr lang="en-US" altLang="zh-TW" sz="2200" dirty="0" smtClean="0">
                <a:solidFill>
                  <a:srgbClr val="FF0000"/>
                </a:solidFill>
              </a:rPr>
              <a:t>=</a:t>
            </a:r>
            <a:r>
              <a:rPr lang="en-US" altLang="zh-TW" sz="2200" dirty="0" smtClean="0"/>
              <a:t>‘: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200" u="sng" dirty="0" smtClean="0">
                <a:solidFill>
                  <a:srgbClr val="FF0000"/>
                </a:solidFill>
              </a:rPr>
              <a:t>Examples</a:t>
            </a:r>
            <a:r>
              <a:rPr lang="en-US" altLang="zh-TW" sz="2200" u="sng" dirty="0" smtClean="0">
                <a:solidFill>
                  <a:srgbClr val="FF0000"/>
                </a:solidFill>
              </a:rPr>
              <a:t>:</a:t>
            </a:r>
            <a:r>
              <a:rPr lang="en-US" altLang="zh-TW" sz="2200" dirty="0" smtClean="0"/>
              <a:t>   </a:t>
            </a:r>
            <a:endParaRPr lang="en-US" altLang="zh-TW" sz="2200" dirty="0" smtClean="0"/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2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altLang="zh-TW" sz="2200" dirty="0" smtClean="0">
                <a:solidFill>
                  <a:schemeClr val="accent5">
                    <a:lumMod val="25000"/>
                  </a:schemeClr>
                </a:solidFill>
              </a:rPr>
              <a:t>?- date( D, M, 2001) = date(D1, may, Y1).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200" dirty="0" smtClean="0"/>
              <a:t>D = </a:t>
            </a:r>
            <a:r>
              <a:rPr lang="en-US" altLang="zh-TW" sz="2200" dirty="0" smtClean="0"/>
              <a:t>D1,M </a:t>
            </a:r>
            <a:r>
              <a:rPr lang="en-US" altLang="zh-TW" sz="2200" dirty="0" smtClean="0"/>
              <a:t>= </a:t>
            </a:r>
            <a:r>
              <a:rPr lang="en-US" altLang="zh-TW" sz="2200" dirty="0" smtClean="0"/>
              <a:t>may,Y1 </a:t>
            </a:r>
            <a:r>
              <a:rPr lang="en-US" altLang="zh-TW" sz="2200" dirty="0" smtClean="0"/>
              <a:t>= 2001</a:t>
            </a:r>
            <a:r>
              <a:rPr lang="en-US" altLang="zh-TW" sz="2200" dirty="0" smtClean="0"/>
              <a:t>.</a:t>
            </a:r>
            <a:endParaRPr lang="en-US" altLang="zh-TW" sz="2200" dirty="0" smtClean="0">
              <a:solidFill>
                <a:schemeClr val="folHlink"/>
              </a:solidFill>
            </a:endParaRP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200" dirty="0" smtClean="0">
                <a:solidFill>
                  <a:schemeClr val="accent5">
                    <a:lumMod val="25000"/>
                  </a:schemeClr>
                </a:solidFill>
              </a:rPr>
              <a:t>?- date( D, M, 2015) = date(D1, may, Y1), date( D, M, 2015) = date( 15, M, Y).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s-ES" sz="2200" dirty="0" smtClean="0"/>
              <a:t>D = D1, D1 = </a:t>
            </a:r>
            <a:r>
              <a:rPr lang="es-ES" sz="2200" dirty="0" smtClean="0"/>
              <a:t>15,M </a:t>
            </a:r>
            <a:r>
              <a:rPr lang="es-ES" sz="2200" dirty="0" smtClean="0"/>
              <a:t>= </a:t>
            </a:r>
            <a:r>
              <a:rPr lang="es-ES" sz="2200" dirty="0" smtClean="0"/>
              <a:t>may,Y1 </a:t>
            </a:r>
            <a:r>
              <a:rPr lang="es-ES" sz="2200" dirty="0" smtClean="0"/>
              <a:t>= Y, Y = 2015.</a:t>
            </a:r>
            <a:endParaRPr lang="en-US" altLang="zh-TW" sz="2200" dirty="0" smtClean="0">
              <a:solidFill>
                <a:schemeClr val="folHlink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184DA2-02A7-4183-9979-3E1E34F3C157}" type="slidenum">
              <a:rPr lang="ar-SA" altLang="ar-SA" smtClean="0"/>
              <a:pPr/>
              <a:t>12</a:t>
            </a:fld>
            <a:endParaRPr lang="en-US" altLang="ar-SA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772400" cy="6397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matching (cont):</a:t>
            </a:r>
            <a:endParaRPr lang="fr-FR" alt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22437"/>
            <a:ext cx="8610600" cy="5135563"/>
          </a:xfr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endParaRPr lang="en-US" altLang="zh-TW" sz="2000" dirty="0" smtClean="0"/>
          </a:p>
          <a:p>
            <a:pPr marL="342900" lvl="1" indent="-342900" algn="l" rtl="0" eaLnBrk="1" hangingPunct="1">
              <a:lnSpc>
                <a:spcPct val="150000"/>
              </a:lnSpc>
              <a:buClr>
                <a:schemeClr val="folHlink"/>
              </a:buClr>
              <a:buSzPct val="90000"/>
              <a:buNone/>
            </a:pP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 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    ?- 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triangle( point(1,1), A, point(2,3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))=triangle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( X, point(4,Y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), point(2,Z</a:t>
            </a:r>
            <a:r>
              <a:rPr lang="en-US" altLang="zh-TW" sz="2000" dirty="0" smtClean="0">
                <a:solidFill>
                  <a:schemeClr val="accent5">
                    <a:lumMod val="25000"/>
                  </a:schemeClr>
                </a:solidFill>
                <a:ea typeface="+mn-ea"/>
              </a:rPr>
              <a:t>)).</a:t>
            </a:r>
            <a:endParaRPr lang="en-US" altLang="zh-TW" sz="2000" dirty="0" smtClean="0">
              <a:solidFill>
                <a:schemeClr val="accent5">
                  <a:lumMod val="25000"/>
                </a:schemeClr>
              </a:solidFill>
              <a:ea typeface="+mn-ea"/>
            </a:endParaRPr>
          </a:p>
          <a:p>
            <a:pPr lvl="1" algn="l" rtl="0" eaLnBrk="1" hangingPunct="1"/>
            <a:endParaRPr lang="en-US" altLang="zh-TW" sz="1800" b="1" dirty="0" smtClean="0"/>
          </a:p>
          <a:p>
            <a:pPr marL="342900" lvl="1" indent="-342900" algn="l" rtl="0">
              <a:lnSpc>
                <a:spcPct val="150000"/>
              </a:lnSpc>
              <a:buClr>
                <a:schemeClr val="folHlink"/>
              </a:buClr>
              <a:buSzPct val="90000"/>
              <a:buNone/>
            </a:pPr>
            <a:r>
              <a:rPr lang="en-US" altLang="zh-TW" sz="2000" dirty="0" smtClean="0">
                <a:ea typeface="+mn-ea"/>
              </a:rPr>
              <a:t>         A </a:t>
            </a:r>
            <a:r>
              <a:rPr lang="en-US" altLang="zh-TW" sz="2000" dirty="0" smtClean="0">
                <a:ea typeface="+mn-ea"/>
              </a:rPr>
              <a:t>= </a:t>
            </a:r>
            <a:r>
              <a:rPr lang="en-US" altLang="zh-TW" sz="2000" dirty="0" smtClean="0">
                <a:ea typeface="+mn-ea"/>
              </a:rPr>
              <a:t>point(4,Y),X </a:t>
            </a:r>
            <a:r>
              <a:rPr lang="en-US" altLang="zh-TW" sz="2000" dirty="0" smtClean="0">
                <a:ea typeface="+mn-ea"/>
              </a:rPr>
              <a:t>= </a:t>
            </a:r>
            <a:r>
              <a:rPr lang="en-US" altLang="zh-TW" sz="2000" dirty="0" smtClean="0">
                <a:ea typeface="+mn-ea"/>
              </a:rPr>
              <a:t>point(1,1),Z </a:t>
            </a:r>
            <a:r>
              <a:rPr lang="en-US" altLang="zh-TW" sz="2000" dirty="0" smtClean="0">
                <a:ea typeface="+mn-ea"/>
              </a:rPr>
              <a:t>= 3</a:t>
            </a:r>
          </a:p>
          <a:p>
            <a:pPr marL="342900" lvl="1" indent="-342900" algn="l" rtl="0">
              <a:lnSpc>
                <a:spcPct val="150000"/>
              </a:lnSpc>
              <a:buClr>
                <a:schemeClr val="folHlink"/>
              </a:buClr>
              <a:buSzPct val="90000"/>
              <a:buNone/>
            </a:pPr>
            <a:endParaRPr lang="en-US" altLang="zh-TW" sz="2000" dirty="0" smtClean="0">
              <a:ea typeface="+mn-ea"/>
            </a:endParaRPr>
          </a:p>
        </p:txBody>
      </p: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3124200" y="3886201"/>
            <a:ext cx="2570162" cy="1984376"/>
            <a:chOff x="1202" y="2659"/>
            <a:chExt cx="1619" cy="1250"/>
          </a:xfrm>
        </p:grpSpPr>
        <p:sp>
          <p:nvSpPr>
            <p:cNvPr id="6" name="Text Box 28"/>
            <p:cNvSpPr txBox="1">
              <a:spLocks noChangeArrowheads="1"/>
            </p:cNvSpPr>
            <p:nvPr/>
          </p:nvSpPr>
          <p:spPr bwMode="auto">
            <a:xfrm>
              <a:off x="1331" y="3158"/>
              <a:ext cx="396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point</a:t>
              </a:r>
            </a:p>
          </p:txBody>
        </p:sp>
        <p:sp>
          <p:nvSpPr>
            <p:cNvPr id="7" name="Text Box 29"/>
            <p:cNvSpPr txBox="1">
              <a:spLocks noChangeArrowheads="1"/>
            </p:cNvSpPr>
            <p:nvPr/>
          </p:nvSpPr>
          <p:spPr bwMode="auto">
            <a:xfrm>
              <a:off x="1202" y="3657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1</a:t>
              </a:r>
            </a:p>
          </p:txBody>
        </p:sp>
        <p:sp>
          <p:nvSpPr>
            <p:cNvPr id="8" name="Text Box 30"/>
            <p:cNvSpPr txBox="1">
              <a:spLocks noChangeArrowheads="1"/>
            </p:cNvSpPr>
            <p:nvPr/>
          </p:nvSpPr>
          <p:spPr bwMode="auto">
            <a:xfrm>
              <a:off x="1610" y="3657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1</a:t>
              </a:r>
            </a:p>
          </p:txBody>
        </p:sp>
        <p:sp>
          <p:nvSpPr>
            <p:cNvPr id="9" name="Line 31"/>
            <p:cNvSpPr>
              <a:spLocks noChangeShapeType="1"/>
            </p:cNvSpPr>
            <p:nvPr/>
          </p:nvSpPr>
          <p:spPr bwMode="auto">
            <a:xfrm>
              <a:off x="1565" y="338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10" name="Line 32"/>
            <p:cNvSpPr>
              <a:spLocks noChangeShapeType="1"/>
            </p:cNvSpPr>
            <p:nvPr/>
          </p:nvSpPr>
          <p:spPr bwMode="auto">
            <a:xfrm flipH="1">
              <a:off x="1338" y="338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1927" y="3158"/>
              <a:ext cx="202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A</a:t>
              </a:r>
            </a:p>
          </p:txBody>
        </p:sp>
        <p:sp>
          <p:nvSpPr>
            <p:cNvPr id="12" name="Text Box 38"/>
            <p:cNvSpPr txBox="1">
              <a:spLocks noChangeArrowheads="1"/>
            </p:cNvSpPr>
            <p:nvPr/>
          </p:nvSpPr>
          <p:spPr bwMode="auto">
            <a:xfrm>
              <a:off x="1791" y="2659"/>
              <a:ext cx="539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triangle</a:t>
              </a:r>
            </a:p>
          </p:txBody>
        </p:sp>
        <p:sp>
          <p:nvSpPr>
            <p:cNvPr id="13" name="Line 39"/>
            <p:cNvSpPr>
              <a:spLocks noChangeShapeType="1"/>
            </p:cNvSpPr>
            <p:nvPr/>
          </p:nvSpPr>
          <p:spPr bwMode="auto">
            <a:xfrm>
              <a:off x="2154" y="2886"/>
              <a:ext cx="272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14" name="Line 40"/>
            <p:cNvSpPr>
              <a:spLocks noChangeShapeType="1"/>
            </p:cNvSpPr>
            <p:nvPr/>
          </p:nvSpPr>
          <p:spPr bwMode="auto">
            <a:xfrm flipH="1">
              <a:off x="1655" y="2886"/>
              <a:ext cx="272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2336" y="3158"/>
              <a:ext cx="396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point</a:t>
              </a: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2207" y="3657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2</a:t>
              </a:r>
            </a:p>
          </p:txBody>
        </p:sp>
        <p:sp>
          <p:nvSpPr>
            <p:cNvPr id="17" name="Text Box 43"/>
            <p:cNvSpPr txBox="1">
              <a:spLocks noChangeArrowheads="1"/>
            </p:cNvSpPr>
            <p:nvPr/>
          </p:nvSpPr>
          <p:spPr bwMode="auto">
            <a:xfrm>
              <a:off x="2615" y="3657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3</a:t>
              </a:r>
            </a:p>
          </p:txBody>
        </p:sp>
        <p:sp>
          <p:nvSpPr>
            <p:cNvPr id="18" name="Line 44"/>
            <p:cNvSpPr>
              <a:spLocks noChangeShapeType="1"/>
            </p:cNvSpPr>
            <p:nvPr/>
          </p:nvSpPr>
          <p:spPr bwMode="auto">
            <a:xfrm>
              <a:off x="2570" y="338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19" name="Line 45"/>
            <p:cNvSpPr>
              <a:spLocks noChangeShapeType="1"/>
            </p:cNvSpPr>
            <p:nvPr/>
          </p:nvSpPr>
          <p:spPr bwMode="auto">
            <a:xfrm flipH="1">
              <a:off x="2343" y="338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20" name="Line 46"/>
            <p:cNvSpPr>
              <a:spLocks noChangeShapeType="1"/>
            </p:cNvSpPr>
            <p:nvPr/>
          </p:nvSpPr>
          <p:spPr bwMode="auto">
            <a:xfrm>
              <a:off x="2018" y="2886"/>
              <a:ext cx="0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</p:grpSp>
      <p:grpSp>
        <p:nvGrpSpPr>
          <p:cNvPr id="21" name="Group 48"/>
          <p:cNvGrpSpPr>
            <a:grpSpLocks/>
          </p:cNvGrpSpPr>
          <p:nvPr/>
        </p:nvGrpSpPr>
        <p:grpSpPr bwMode="auto">
          <a:xfrm>
            <a:off x="6172200" y="3962401"/>
            <a:ext cx="2428875" cy="1984376"/>
            <a:chOff x="3833" y="2296"/>
            <a:chExt cx="1530" cy="1250"/>
          </a:xfrm>
        </p:grpSpPr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3833" y="2795"/>
              <a:ext cx="202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X</a:t>
              </a:r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auto">
            <a:xfrm>
              <a:off x="4241" y="2795"/>
              <a:ext cx="396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point</a:t>
              </a: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4150" y="3294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4</a:t>
              </a:r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4468" y="3294"/>
              <a:ext cx="224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>
                  <a:solidFill>
                    <a:srgbClr val="FF0000"/>
                  </a:solidFill>
                </a:rPr>
                <a:t>Y</a:t>
              </a:r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4468" y="3022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 flipH="1">
              <a:off x="4241" y="3022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4150" y="2296"/>
              <a:ext cx="539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triangle</a:t>
              </a:r>
            </a:p>
          </p:txBody>
        </p:sp>
        <p:sp>
          <p:nvSpPr>
            <p:cNvPr id="29" name="Line 18"/>
            <p:cNvSpPr>
              <a:spLocks noChangeShapeType="1"/>
            </p:cNvSpPr>
            <p:nvPr/>
          </p:nvSpPr>
          <p:spPr bwMode="auto">
            <a:xfrm>
              <a:off x="4649" y="2523"/>
              <a:ext cx="272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30" name="Line 19"/>
            <p:cNvSpPr>
              <a:spLocks noChangeShapeType="1"/>
            </p:cNvSpPr>
            <p:nvPr/>
          </p:nvSpPr>
          <p:spPr bwMode="auto">
            <a:xfrm flipH="1">
              <a:off x="3969" y="2523"/>
              <a:ext cx="272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4831" y="2795"/>
              <a:ext cx="396" cy="21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600"/>
                <a:t>point</a:t>
              </a: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4785" y="3294"/>
              <a:ext cx="206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2</a:t>
              </a: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5148" y="3294"/>
              <a:ext cx="215" cy="2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Z</a:t>
              </a:r>
            </a:p>
          </p:txBody>
        </p:sp>
        <p:sp>
          <p:nvSpPr>
            <p:cNvPr id="34" name="Line 23"/>
            <p:cNvSpPr>
              <a:spLocks noChangeShapeType="1"/>
            </p:cNvSpPr>
            <p:nvPr/>
          </p:nvSpPr>
          <p:spPr bwMode="auto">
            <a:xfrm>
              <a:off x="5103" y="3022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35" name="Line 24"/>
            <p:cNvSpPr>
              <a:spLocks noChangeShapeType="1"/>
            </p:cNvSpPr>
            <p:nvPr/>
          </p:nvSpPr>
          <p:spPr bwMode="auto">
            <a:xfrm flipH="1">
              <a:off x="4876" y="3022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36" name="Line 25"/>
            <p:cNvSpPr>
              <a:spLocks noChangeShapeType="1"/>
            </p:cNvSpPr>
            <p:nvPr/>
          </p:nvSpPr>
          <p:spPr bwMode="auto">
            <a:xfrm>
              <a:off x="4422" y="2523"/>
              <a:ext cx="0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00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matching (cont):</a:t>
            </a:r>
            <a:endParaRPr lang="fr-FR" alt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295400"/>
            <a:ext cx="4267200" cy="5791200"/>
          </a:xfrm>
          <a:ln w="9525"/>
        </p:spPr>
        <p:txBody>
          <a:bodyPr>
            <a:noAutofit/>
          </a:bodyPr>
          <a:lstStyle/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</a:rPr>
              <a:t>   </a:t>
            </a:r>
            <a:r>
              <a:rPr lang="en-US" altLang="zh-TW" sz="2000" u="sng" dirty="0" smtClean="0">
                <a:solidFill>
                  <a:srgbClr val="FF0000"/>
                </a:solidFill>
              </a:rPr>
              <a:t>An </a:t>
            </a:r>
            <a:r>
              <a:rPr lang="en-US" altLang="zh-TW" sz="2000" u="sng" dirty="0" smtClean="0">
                <a:solidFill>
                  <a:srgbClr val="FF0000"/>
                </a:solidFill>
              </a:rPr>
              <a:t>example: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rgbClr val="6600CC"/>
                </a:solidFill>
              </a:rPr>
              <a:t>	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point(1,1).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point(1,2).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point(2,4).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altLang="zh-TW" sz="2000" dirty="0" err="1" smtClean="0">
                <a:solidFill>
                  <a:schemeClr val="accent2">
                    <a:lumMod val="50000"/>
                  </a:schemeClr>
                </a:solidFill>
              </a:rPr>
              <a:t>seg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(point(1,1), point(1,2)).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altLang="zh-TW" sz="2000" dirty="0" err="1" smtClean="0">
                <a:solidFill>
                  <a:schemeClr val="accent2">
                    <a:lumMod val="50000"/>
                  </a:schemeClr>
                </a:solidFill>
              </a:rPr>
              <a:t>seg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(point(1,1), point(2,4)).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altLang="zh-TW" sz="2000" dirty="0" err="1" smtClean="0">
                <a:solidFill>
                  <a:schemeClr val="accent2">
                    <a:lumMod val="50000"/>
                  </a:schemeClr>
                </a:solidFill>
              </a:rPr>
              <a:t>seg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(point(1,2), point(2,4)).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vertical( </a:t>
            </a:r>
            <a:r>
              <a:rPr lang="en-US" altLang="zh-TW" sz="2000" dirty="0" err="1" smtClean="0">
                <a:solidFill>
                  <a:schemeClr val="accent2">
                    <a:lumMod val="50000"/>
                  </a:schemeClr>
                </a:solidFill>
              </a:rPr>
              <a:t>seg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( point( X, Y), point( X, Y1))).</a:t>
            </a:r>
          </a:p>
          <a:p>
            <a:pPr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	horizontal( </a:t>
            </a:r>
            <a:r>
              <a:rPr lang="en-US" altLang="zh-TW" sz="2000" dirty="0" err="1" smtClean="0">
                <a:solidFill>
                  <a:schemeClr val="accent2">
                    <a:lumMod val="50000"/>
                  </a:schemeClr>
                </a:solidFill>
              </a:rPr>
              <a:t>seg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( point( X, Y), point( X1, Y</a:t>
            </a:r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</a:rPr>
              <a:t>))).</a:t>
            </a:r>
          </a:p>
        </p:txBody>
      </p:sp>
      <p:sp>
        <p:nvSpPr>
          <p:cNvPr id="2969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184DA2-02A7-4183-9979-3E1E34F3C157}" type="slidenum">
              <a:rPr lang="ar-SA" altLang="ar-SA" smtClean="0"/>
              <a:pPr/>
              <a:t>13</a:t>
            </a:fld>
            <a:endParaRPr lang="en-US" altLang="ar-SA" smtClean="0"/>
          </a:p>
        </p:txBody>
      </p:sp>
      <p:sp>
        <p:nvSpPr>
          <p:cNvPr id="7" name="Rectangle 6"/>
          <p:cNvSpPr/>
          <p:nvPr/>
        </p:nvSpPr>
        <p:spPr>
          <a:xfrm>
            <a:off x="4648200" y="1752600"/>
            <a:ext cx="4343400" cy="4879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100" b="1" dirty="0" smtClean="0"/>
              <a:t> 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?- vertical( </a:t>
            </a:r>
            <a:r>
              <a:rPr lang="en-US" altLang="zh-TW" sz="2100" dirty="0" err="1" smtClean="0">
                <a:solidFill>
                  <a:schemeClr val="accent5">
                    <a:lumMod val="25000"/>
                  </a:schemeClr>
                </a:solidFill>
              </a:rPr>
              <a:t>seg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( point(1,1), point( 1,2))).</a:t>
            </a:r>
          </a:p>
          <a:p>
            <a:pPr>
              <a:lnSpc>
                <a:spcPct val="150000"/>
              </a:lnSpc>
            </a:pPr>
            <a:r>
              <a:rPr lang="en-US" altLang="zh-TW" sz="2100" dirty="0" smtClean="0">
                <a:solidFill>
                  <a:schemeClr val="folHlink"/>
                </a:solidFill>
              </a:rPr>
              <a:t>    </a:t>
            </a:r>
            <a:r>
              <a:rPr lang="en-US" altLang="zh-TW" sz="2100" dirty="0" smtClean="0"/>
              <a:t>true</a:t>
            </a:r>
            <a:endParaRPr lang="en-US" altLang="zh-TW" sz="2100" dirty="0" smtClean="0">
              <a:solidFill>
                <a:schemeClr val="folHlin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TW" sz="2100" b="1" dirty="0" smtClean="0"/>
              <a:t>    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?- vertical( </a:t>
            </a:r>
            <a:r>
              <a:rPr lang="en-US" altLang="zh-TW" sz="2100" dirty="0" err="1" smtClean="0">
                <a:solidFill>
                  <a:schemeClr val="accent5">
                    <a:lumMod val="25000"/>
                  </a:schemeClr>
                </a:solidFill>
              </a:rPr>
              <a:t>seg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( point(1,Y), point(2,Y))).</a:t>
            </a:r>
          </a:p>
          <a:p>
            <a:pPr>
              <a:lnSpc>
                <a:spcPct val="150000"/>
              </a:lnSpc>
            </a:pPr>
            <a:r>
              <a:rPr lang="en-US" altLang="zh-TW" sz="2100" dirty="0" smtClean="0">
                <a:solidFill>
                  <a:schemeClr val="folHlink"/>
                </a:solidFill>
              </a:rPr>
              <a:t>    </a:t>
            </a:r>
            <a:r>
              <a:rPr lang="en-US" altLang="zh-TW" sz="2100" dirty="0" smtClean="0"/>
              <a:t>false</a:t>
            </a:r>
            <a:endParaRPr lang="en-US" altLang="zh-TW" sz="2100" dirty="0" smtClean="0">
              <a:solidFill>
                <a:schemeClr val="folHlin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TW" sz="2100" b="1" dirty="0" smtClean="0"/>
              <a:t>    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?- horizontal( </a:t>
            </a:r>
            <a:r>
              <a:rPr lang="en-US" altLang="zh-TW" sz="2100" dirty="0" err="1" smtClean="0">
                <a:solidFill>
                  <a:schemeClr val="accent5">
                    <a:lumMod val="25000"/>
                  </a:schemeClr>
                </a:solidFill>
              </a:rPr>
              <a:t>seg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( point(1,1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), point(2,Y</a:t>
            </a:r>
            <a:r>
              <a:rPr lang="en-US" altLang="zh-TW" sz="2100" dirty="0" smtClean="0">
                <a:solidFill>
                  <a:schemeClr val="accent5">
                    <a:lumMod val="25000"/>
                  </a:schemeClr>
                </a:solidFill>
              </a:rPr>
              <a:t>))).</a:t>
            </a:r>
          </a:p>
          <a:p>
            <a:pPr>
              <a:lnSpc>
                <a:spcPct val="150000"/>
              </a:lnSpc>
            </a:pPr>
            <a:r>
              <a:rPr lang="en-US" altLang="zh-TW" sz="2100" dirty="0" smtClean="0"/>
              <a:t>     Y = 1</a:t>
            </a:r>
          </a:p>
          <a:p>
            <a:pPr>
              <a:lnSpc>
                <a:spcPct val="150000"/>
              </a:lnSpc>
            </a:pPr>
            <a:r>
              <a:rPr lang="en-US" altLang="zh-TW" sz="2100" dirty="0" smtClean="0"/>
              <a:t>    </a:t>
            </a:r>
            <a:endParaRPr lang="ar-SA" sz="21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184DA2-02A7-4183-9979-3E1E34F3C157}" type="slidenum">
              <a:rPr lang="ar-SA" altLang="ar-SA" smtClean="0"/>
              <a:pPr/>
              <a:t>14</a:t>
            </a:fld>
            <a:endParaRPr lang="en-US" altLang="ar-SA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772400" cy="6397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matching (cont):</a:t>
            </a:r>
            <a:endParaRPr lang="fr-FR" alt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22437"/>
            <a:ext cx="8382000" cy="5135563"/>
          </a:xfrm>
        </p:spPr>
        <p:txBody>
          <a:bodyPr>
            <a:noAutofit/>
          </a:bodyPr>
          <a:lstStyle/>
          <a:p>
            <a:pPr algn="l" rtl="0" eaLnBrk="1" hangingPunct="1">
              <a:buNone/>
            </a:pPr>
            <a:r>
              <a:rPr lang="en-US" altLang="zh-TW" sz="2000" b="1" dirty="0" smtClean="0"/>
              <a:t> </a:t>
            </a:r>
            <a:r>
              <a:rPr lang="en-US" altLang="zh-TW" sz="2000" b="1" dirty="0" smtClean="0"/>
              <a:t>    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?-</a:t>
            </a:r>
            <a:r>
              <a:rPr lang="en-US" altLang="zh-TW" sz="2000" b="1" kern="1200" dirty="0" smtClean="0">
                <a:cs typeface="Arial" pitchFamily="34" charset="0"/>
              </a:rPr>
              <a:t> 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horizontal( </a:t>
            </a:r>
            <a:r>
              <a:rPr lang="en-US" altLang="zh-TW" sz="2000" kern="1200" dirty="0" err="1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seg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( point(1,1), P)).</a:t>
            </a:r>
          </a:p>
          <a:p>
            <a:pPr algn="l" rtl="0" eaLnBrk="1" hangingPunct="1">
              <a:buNone/>
            </a:pPr>
            <a:r>
              <a:rPr lang="en-US" altLang="zh-TW" sz="2000" b="1" dirty="0" smtClean="0">
                <a:solidFill>
                  <a:schemeClr val="folHlink"/>
                </a:solidFill>
              </a:rPr>
              <a:t>	</a:t>
            </a:r>
            <a:r>
              <a:rPr lang="en-US" altLang="zh-TW" sz="2000" dirty="0" smtClean="0">
                <a:solidFill>
                  <a:schemeClr val="tx2"/>
                </a:solidFill>
              </a:rPr>
              <a:t>P = point(_,1)</a:t>
            </a:r>
          </a:p>
          <a:p>
            <a:pPr algn="l" rtl="0" eaLnBrk="1" hangingPunct="1">
              <a:buNone/>
            </a:pPr>
            <a:r>
              <a:rPr lang="en-US" altLang="zh-TW" sz="2000" dirty="0" smtClean="0">
                <a:solidFill>
                  <a:schemeClr val="tx2"/>
                </a:solidFill>
              </a:rPr>
              <a:t>	</a:t>
            </a:r>
            <a:r>
              <a:rPr lang="en-US" altLang="zh-TW" sz="2000" dirty="0" smtClean="0">
                <a:solidFill>
                  <a:schemeClr val="tx2"/>
                </a:solidFill>
              </a:rPr>
              <a:t> P = point(_G1088, 1</a:t>
            </a:r>
            <a:r>
              <a:rPr lang="en-US" altLang="zh-TW" sz="2000" dirty="0" smtClean="0">
                <a:solidFill>
                  <a:schemeClr val="tx2"/>
                </a:solidFill>
              </a:rPr>
              <a:t>).*</a:t>
            </a:r>
            <a:endParaRPr lang="en-US" altLang="zh-TW" sz="2000" dirty="0" smtClean="0">
              <a:solidFill>
                <a:schemeClr val="folHlink"/>
              </a:solidFill>
            </a:endParaRPr>
          </a:p>
          <a:p>
            <a:pPr algn="l" rtl="0" eaLnBrk="1" hangingPunct="1">
              <a:buNone/>
            </a:pPr>
            <a:r>
              <a:rPr lang="en-US" altLang="zh-TW" sz="2000" b="1" dirty="0" smtClean="0"/>
              <a:t>	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?- 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vertical( </a:t>
            </a:r>
            <a:r>
              <a:rPr lang="en-US" altLang="zh-TW" sz="2000" kern="1200" dirty="0" err="1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seg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( point(1,1), P)).</a:t>
            </a:r>
          </a:p>
          <a:p>
            <a:pPr algn="l" rtl="0" eaLnBrk="1" hangingPunct="1">
              <a:buNone/>
            </a:pPr>
            <a:r>
              <a:rPr lang="en-US" altLang="zh-TW" sz="2000" b="1" dirty="0" smtClean="0">
                <a:solidFill>
                  <a:schemeClr val="folHlink"/>
                </a:solidFill>
              </a:rPr>
              <a:t>	</a:t>
            </a:r>
            <a:r>
              <a:rPr lang="en-US" altLang="zh-TW" sz="2000" dirty="0" smtClean="0">
                <a:solidFill>
                  <a:schemeClr val="tx2"/>
                </a:solidFill>
              </a:rPr>
              <a:t>P = point(1</a:t>
            </a:r>
            <a:r>
              <a:rPr lang="en-US" altLang="zh-TW" sz="2000" dirty="0" smtClean="0">
                <a:solidFill>
                  <a:schemeClr val="tx2"/>
                </a:solidFill>
              </a:rPr>
              <a:t>,_)</a:t>
            </a:r>
          </a:p>
          <a:p>
            <a:pPr algn="l" rtl="0" eaLnBrk="1" hangingPunct="1">
              <a:buNone/>
            </a:pPr>
            <a:r>
              <a:rPr lang="en-US" altLang="zh-TW" sz="2000" dirty="0" smtClean="0">
                <a:solidFill>
                  <a:schemeClr val="tx2"/>
                </a:solidFill>
              </a:rPr>
              <a:t>      P </a:t>
            </a:r>
            <a:r>
              <a:rPr lang="en-US" altLang="zh-TW" sz="2000" dirty="0" smtClean="0">
                <a:solidFill>
                  <a:schemeClr val="tx2"/>
                </a:solidFill>
              </a:rPr>
              <a:t>= point(1, _G1077). </a:t>
            </a:r>
            <a:r>
              <a:rPr lang="en-US" altLang="zh-TW" sz="2000" dirty="0" smtClean="0">
                <a:solidFill>
                  <a:schemeClr val="tx2"/>
                </a:solidFill>
              </a:rPr>
              <a:t>*</a:t>
            </a:r>
          </a:p>
          <a:p>
            <a:pPr algn="l" rtl="0" eaLnBrk="1" hangingPunct="1">
              <a:buNone/>
            </a:pPr>
            <a:r>
              <a:rPr lang="en-US" altLang="zh-TW" sz="2000" dirty="0" smtClean="0"/>
              <a:t>The </a:t>
            </a:r>
            <a:r>
              <a:rPr lang="en-US" altLang="zh-TW" sz="2000" dirty="0" smtClean="0"/>
              <a:t>answer means: </a:t>
            </a:r>
            <a:r>
              <a:rPr lang="en-US" altLang="zh-TW" sz="2000" dirty="0" smtClean="0">
                <a:solidFill>
                  <a:srgbClr val="C00000"/>
                </a:solidFill>
              </a:rPr>
              <a:t>Yes, any segment that ends at any point (1,_), which means anywhere on the vertical line x =1</a:t>
            </a:r>
            <a:r>
              <a:rPr lang="en-US" altLang="zh-TW" sz="2000" dirty="0" smtClean="0">
                <a:solidFill>
                  <a:srgbClr val="C00000"/>
                </a:solidFill>
              </a:rPr>
              <a:t>.</a:t>
            </a:r>
            <a:endParaRPr lang="en-US" altLang="zh-TW" sz="2000" dirty="0" smtClean="0"/>
          </a:p>
          <a:p>
            <a:pPr algn="l" rtl="0" eaLnBrk="1" hangingPunct="1">
              <a:buNone/>
            </a:pPr>
            <a:r>
              <a:rPr lang="en-US" altLang="zh-TW" sz="2000" b="1" dirty="0" smtClean="0"/>
              <a:t>	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?- </a:t>
            </a:r>
            <a:r>
              <a:rPr lang="en-US" altLang="zh-TW" sz="2000" kern="1200" dirty="0" smtClean="0">
                <a:solidFill>
                  <a:schemeClr val="accent5">
                    <a:lumMod val="25000"/>
                  </a:schemeClr>
                </a:solidFill>
                <a:cs typeface="Arial" pitchFamily="34" charset="0"/>
              </a:rPr>
              <a:t>vertical( S), horizontal( S).</a:t>
            </a:r>
            <a:endParaRPr lang="en-US" altLang="zh-TW" sz="2000" kern="1200" dirty="0" smtClean="0">
              <a:solidFill>
                <a:schemeClr val="accent5">
                  <a:lumMod val="25000"/>
                </a:schemeClr>
              </a:solidFill>
              <a:cs typeface="Arial" pitchFamily="34" charset="0"/>
            </a:endParaRPr>
          </a:p>
          <a:p>
            <a:pPr algn="l" rtl="0" eaLnBrk="1" hangingPunct="1">
              <a:buNone/>
            </a:pPr>
            <a:r>
              <a:rPr lang="en-US" altLang="zh-TW" sz="2000" b="1" dirty="0" smtClean="0">
                <a:solidFill>
                  <a:schemeClr val="folHlink"/>
                </a:solidFill>
              </a:rPr>
              <a:t>	</a:t>
            </a:r>
            <a:r>
              <a:rPr lang="en-US" altLang="zh-TW" sz="2000" dirty="0" smtClean="0">
                <a:solidFill>
                  <a:schemeClr val="tx2"/>
                </a:solidFill>
              </a:rPr>
              <a:t>S = </a:t>
            </a:r>
            <a:r>
              <a:rPr lang="en-US" altLang="zh-TW" sz="2000" dirty="0" err="1" smtClean="0">
                <a:solidFill>
                  <a:schemeClr val="tx2"/>
                </a:solidFill>
              </a:rPr>
              <a:t>seg</a:t>
            </a:r>
            <a:r>
              <a:rPr lang="en-US" altLang="zh-TW" sz="2000" dirty="0" smtClean="0">
                <a:solidFill>
                  <a:schemeClr val="tx2"/>
                </a:solidFill>
              </a:rPr>
              <a:t>( point( A,B), point( A,B))</a:t>
            </a:r>
          </a:p>
          <a:p>
            <a:pPr algn="l" rtl="0" eaLnBrk="1" hangingPunct="1">
              <a:buNone/>
            </a:pPr>
            <a:r>
              <a:rPr lang="en-US" altLang="zh-TW" sz="2000" dirty="0" smtClean="0">
                <a:solidFill>
                  <a:schemeClr val="tx2"/>
                </a:solidFill>
              </a:rPr>
              <a:t>	</a:t>
            </a:r>
            <a:r>
              <a:rPr lang="en-US" altLang="zh-TW" sz="2000" dirty="0" smtClean="0">
                <a:solidFill>
                  <a:schemeClr val="tx2"/>
                </a:solidFill>
              </a:rPr>
              <a:t> S = </a:t>
            </a:r>
            <a:r>
              <a:rPr lang="en-US" altLang="zh-TW" sz="2000" dirty="0" err="1" smtClean="0">
                <a:solidFill>
                  <a:schemeClr val="tx2"/>
                </a:solidFill>
              </a:rPr>
              <a:t>seg</a:t>
            </a:r>
            <a:r>
              <a:rPr lang="en-US" altLang="zh-TW" sz="2000" dirty="0" smtClean="0">
                <a:solidFill>
                  <a:schemeClr val="tx2"/>
                </a:solidFill>
              </a:rPr>
              <a:t>(point(_G1097, _G1098), point(_G1097, _G1098</a:t>
            </a:r>
            <a:r>
              <a:rPr lang="en-US" altLang="zh-TW" sz="2000" dirty="0" smtClean="0">
                <a:solidFill>
                  <a:schemeClr val="tx2"/>
                </a:solidFill>
              </a:rPr>
              <a:t>)).*</a:t>
            </a:r>
            <a:endParaRPr lang="en-US" altLang="zh-TW" sz="2000" dirty="0" smtClean="0">
              <a:solidFill>
                <a:schemeClr val="tx2"/>
              </a:solidFill>
            </a:endParaRPr>
          </a:p>
          <a:p>
            <a:pPr algn="l" rtl="0" eaLnBrk="1" hangingPunct="1">
              <a:buNone/>
            </a:pPr>
            <a:r>
              <a:rPr lang="en-US" altLang="zh-TW" sz="2000" dirty="0" smtClean="0"/>
              <a:t> The </a:t>
            </a:r>
            <a:r>
              <a:rPr lang="en-US" altLang="zh-TW" sz="2000" dirty="0" smtClean="0"/>
              <a:t>answer means: </a:t>
            </a:r>
            <a:r>
              <a:rPr lang="en-US" altLang="zh-TW" sz="2000" dirty="0" smtClean="0">
                <a:solidFill>
                  <a:srgbClr val="C00000"/>
                </a:solidFill>
              </a:rPr>
              <a:t>Yes, any segment that is degenerated to a point has the property of being vertical and horizontal at the same time.</a:t>
            </a:r>
            <a:endParaRPr lang="en-US" altLang="zh-TW" sz="2000" dirty="0" smtClean="0">
              <a:solidFill>
                <a:srgbClr val="C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Outline:</a:t>
            </a:r>
            <a:endParaRPr 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Data Objects.</a:t>
            </a:r>
          </a:p>
          <a:p>
            <a:pPr algn="l" rtl="0"/>
            <a:r>
              <a:rPr lang="en-US" dirty="0" smtClean="0"/>
              <a:t>Lexical Scope.</a:t>
            </a:r>
          </a:p>
          <a:p>
            <a:pPr algn="l" rtl="0"/>
            <a:r>
              <a:rPr lang="en-US" dirty="0" smtClean="0"/>
              <a:t>Structured Objects.</a:t>
            </a:r>
          </a:p>
          <a:p>
            <a:pPr algn="l" rtl="0"/>
            <a:r>
              <a:rPr lang="en-US" dirty="0" smtClean="0"/>
              <a:t>Examples of Structured Objects.</a:t>
            </a:r>
          </a:p>
          <a:p>
            <a:pPr algn="l" rtl="0"/>
            <a:r>
              <a:rPr lang="en-US" dirty="0" smtClean="0"/>
              <a:t>Matching.</a:t>
            </a:r>
          </a:p>
          <a:p>
            <a:pPr algn="l" rtl="0"/>
            <a:r>
              <a:rPr lang="en-US" dirty="0" smtClean="0"/>
              <a:t>Examples of matching.</a:t>
            </a:r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89346-9F52-497D-B5FC-11F5F2CA50BC}" type="slidenum">
              <a:rPr lang="ar-SA" altLang="ar-SA" smtClean="0"/>
              <a:pPr>
                <a:defRPr/>
              </a:pPr>
              <a:t>2</a:t>
            </a:fld>
            <a:endParaRPr lang="en-US" alt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Data Objects: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229600" cy="4297363"/>
          </a:xfrm>
        </p:spPr>
        <p:txBody>
          <a:bodyPr/>
          <a:lstStyle/>
          <a:p>
            <a:pPr algn="l" rtl="0" eaLnBrk="1" hangingPunct="1"/>
            <a:r>
              <a:rPr lang="en-US" altLang="zh-TW" sz="2400" dirty="0" smtClean="0"/>
              <a:t>In Previous lab:</a:t>
            </a:r>
          </a:p>
          <a:p>
            <a:pPr lvl="1" algn="l" rtl="0" eaLnBrk="1" hangingPunct="1"/>
            <a:r>
              <a:rPr lang="en-US" altLang="zh-TW" sz="2400" dirty="0" smtClean="0">
                <a:solidFill>
                  <a:srgbClr val="C00000"/>
                </a:solidFill>
              </a:rPr>
              <a:t>Variables </a:t>
            </a:r>
            <a:r>
              <a:rPr lang="en-US" altLang="zh-TW" sz="2400" dirty="0" smtClean="0"/>
              <a:t>start with upper-case letters</a:t>
            </a:r>
          </a:p>
          <a:p>
            <a:pPr lvl="1" algn="l" rtl="0" eaLnBrk="1" hangingPunct="1"/>
            <a:r>
              <a:rPr lang="en-US" altLang="zh-TW" sz="2400" dirty="0" smtClean="0">
                <a:solidFill>
                  <a:schemeClr val="accent3">
                    <a:lumMod val="25000"/>
                  </a:schemeClr>
                </a:solidFill>
              </a:rPr>
              <a:t>Atoms</a:t>
            </a:r>
            <a:r>
              <a:rPr lang="en-US" altLang="zh-TW" sz="2400" dirty="0" smtClean="0"/>
              <a:t> start with lower-case letters</a:t>
            </a: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143000" y="3276600"/>
            <a:ext cx="5779627" cy="3352800"/>
            <a:chOff x="521" y="1670"/>
            <a:chExt cx="2346" cy="2103"/>
          </a:xfrm>
        </p:grpSpPr>
        <p:sp>
          <p:nvSpPr>
            <p:cNvPr id="6" name="Line 12"/>
            <p:cNvSpPr>
              <a:spLocks noChangeShapeType="1"/>
            </p:cNvSpPr>
            <p:nvPr/>
          </p:nvSpPr>
          <p:spPr bwMode="auto">
            <a:xfrm flipH="1">
              <a:off x="1836" y="1979"/>
              <a:ext cx="318" cy="362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2426" y="1979"/>
              <a:ext cx="272" cy="362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 flipH="1">
              <a:off x="1383" y="2568"/>
              <a:ext cx="272" cy="318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927" y="2568"/>
              <a:ext cx="227" cy="363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 flipH="1">
              <a:off x="930" y="3158"/>
              <a:ext cx="272" cy="318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1824" y="1670"/>
              <a:ext cx="636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data objects</a:t>
              </a:r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1837" y="2886"/>
              <a:ext cx="492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>
                  <a:solidFill>
                    <a:srgbClr val="C00000"/>
                  </a:solidFill>
                </a:rPr>
                <a:t>variables</a:t>
              </a:r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884" y="2886"/>
              <a:ext cx="520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 dirty="0"/>
                <a:t>constants</a:t>
              </a:r>
            </a:p>
          </p:txBody>
        </p:sp>
        <p:sp>
          <p:nvSpPr>
            <p:cNvPr id="14" name="Text Box 23"/>
            <p:cNvSpPr txBox="1">
              <a:spLocks noChangeArrowheads="1"/>
            </p:cNvSpPr>
            <p:nvPr/>
          </p:nvSpPr>
          <p:spPr bwMode="auto">
            <a:xfrm>
              <a:off x="2336" y="2341"/>
              <a:ext cx="531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structures</a:t>
              </a:r>
            </a:p>
          </p:txBody>
        </p:sp>
        <p:sp>
          <p:nvSpPr>
            <p:cNvPr id="15" name="Text Box 24"/>
            <p:cNvSpPr txBox="1">
              <a:spLocks noChangeArrowheads="1"/>
            </p:cNvSpPr>
            <p:nvPr/>
          </p:nvSpPr>
          <p:spPr bwMode="auto">
            <a:xfrm>
              <a:off x="1066" y="2341"/>
              <a:ext cx="735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simple objects</a:t>
              </a:r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>
              <a:off x="1429" y="3158"/>
              <a:ext cx="227" cy="363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ar-SA" sz="2000"/>
            </a:p>
          </p:txBody>
        </p:sp>
        <p:sp>
          <p:nvSpPr>
            <p:cNvPr id="17" name="Text Box 26"/>
            <p:cNvSpPr txBox="1">
              <a:spLocks noChangeArrowheads="1"/>
            </p:cNvSpPr>
            <p:nvPr/>
          </p:nvSpPr>
          <p:spPr bwMode="auto">
            <a:xfrm>
              <a:off x="1292" y="3521"/>
              <a:ext cx="480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/>
                <a:t>numbers</a:t>
              </a:r>
            </a:p>
          </p:txBody>
        </p:sp>
        <p:sp>
          <p:nvSpPr>
            <p:cNvPr id="18" name="Text Box 27"/>
            <p:cNvSpPr txBox="1">
              <a:spLocks noChangeArrowheads="1"/>
            </p:cNvSpPr>
            <p:nvPr/>
          </p:nvSpPr>
          <p:spPr bwMode="auto">
            <a:xfrm>
              <a:off x="521" y="3521"/>
              <a:ext cx="358" cy="2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000" dirty="0">
                  <a:solidFill>
                    <a:schemeClr val="accent3">
                      <a:lumMod val="25000"/>
                    </a:schemeClr>
                  </a:solidFill>
                </a:rPr>
                <a:t>atoms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Lexical Scope: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46237"/>
            <a:ext cx="8229600" cy="5211763"/>
          </a:xfrm>
        </p:spPr>
        <p:txBody>
          <a:bodyPr/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The </a:t>
            </a:r>
            <a:r>
              <a:rPr lang="en-US" altLang="zh-TW" sz="2000" dirty="0" smtClean="0">
                <a:solidFill>
                  <a:srgbClr val="FF0000"/>
                </a:solidFill>
              </a:rPr>
              <a:t>lexical scope</a:t>
            </a:r>
            <a:r>
              <a:rPr lang="en-US" altLang="zh-TW" sz="2000" dirty="0" smtClean="0"/>
              <a:t> of variable names is </a:t>
            </a:r>
            <a:r>
              <a:rPr lang="en-US" altLang="zh-TW" sz="2000" dirty="0" smtClean="0">
                <a:solidFill>
                  <a:srgbClr val="0070C0"/>
                </a:solidFill>
              </a:rPr>
              <a:t>one clause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If the name </a:t>
            </a:r>
            <a:r>
              <a:rPr lang="en-US" altLang="zh-TW" sz="2000" dirty="0" smtClean="0">
                <a:solidFill>
                  <a:srgbClr val="FF0000"/>
                </a:solidFill>
              </a:rPr>
              <a:t>X</a:t>
            </a:r>
            <a:r>
              <a:rPr lang="en-US" altLang="zh-TW" sz="2000" dirty="0" smtClean="0"/>
              <a:t> occurs in two clauses, then it signifies </a:t>
            </a:r>
            <a:r>
              <a:rPr lang="en-US" altLang="zh-TW" sz="2000" dirty="0" smtClean="0">
                <a:solidFill>
                  <a:srgbClr val="FF0000"/>
                </a:solidFill>
              </a:rPr>
              <a:t>two different variables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zh-TW" altLang="en-US" sz="2000" b="1" dirty="0" smtClean="0"/>
              <a:t>    </a:t>
            </a:r>
            <a:r>
              <a:rPr lang="en-US" altLang="zh-TW" sz="2000" b="1" dirty="0" err="1" smtClean="0"/>
              <a:t>hasachild</a:t>
            </a:r>
            <a:r>
              <a:rPr lang="en-US" altLang="zh-TW" sz="2000" b="1" dirty="0" smtClean="0"/>
              <a:t>(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X</a:t>
            </a:r>
            <a:r>
              <a:rPr lang="en-US" altLang="zh-TW" sz="2000" b="1" dirty="0" smtClean="0"/>
              <a:t>) :- parent( 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X</a:t>
            </a:r>
            <a:r>
              <a:rPr lang="en-US" altLang="zh-TW" sz="2000" b="1" dirty="0" smtClean="0"/>
              <a:t>, Y).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zh-TW" altLang="en-US" sz="2000" b="1" dirty="0" smtClean="0"/>
              <a:t>    </a:t>
            </a:r>
            <a:r>
              <a:rPr lang="en-US" altLang="zh-TW" sz="2000" b="1" dirty="0" err="1" smtClean="0"/>
              <a:t>isapoint</a:t>
            </a:r>
            <a:r>
              <a:rPr lang="en-US" altLang="zh-TW" sz="2000" b="1" dirty="0" smtClean="0"/>
              <a:t>(</a:t>
            </a:r>
            <a:r>
              <a:rPr lang="en-US" altLang="zh-TW" sz="2000" b="1" dirty="0" smtClean="0">
                <a:solidFill>
                  <a:srgbClr val="00B050"/>
                </a:solidFill>
              </a:rPr>
              <a:t>X</a:t>
            </a:r>
            <a:r>
              <a:rPr lang="en-US" altLang="zh-TW" sz="2000" b="1" dirty="0" smtClean="0"/>
              <a:t>) :- point( </a:t>
            </a:r>
            <a:r>
              <a:rPr lang="en-US" altLang="zh-TW" sz="2000" b="1" dirty="0" smtClean="0">
                <a:solidFill>
                  <a:srgbClr val="00B050"/>
                </a:solidFill>
              </a:rPr>
              <a:t>X</a:t>
            </a:r>
            <a:r>
              <a:rPr lang="en-US" altLang="zh-TW" sz="2000" b="1" dirty="0" smtClean="0"/>
              <a:t>, Y, Z</a:t>
            </a:r>
            <a:r>
              <a:rPr lang="en-US" altLang="zh-TW" sz="2000" b="1" dirty="0" smtClean="0"/>
              <a:t>).</a:t>
            </a:r>
            <a:endParaRPr lang="en-US" altLang="zh-TW" sz="2000" dirty="0" smtClean="0"/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But each occurrence of </a:t>
            </a:r>
            <a:r>
              <a:rPr lang="en-US" altLang="zh-TW" sz="2000" dirty="0" smtClean="0">
                <a:solidFill>
                  <a:srgbClr val="FF0000"/>
                </a:solidFill>
              </a:rPr>
              <a:t>X</a:t>
            </a:r>
            <a:r>
              <a:rPr lang="en-US" altLang="zh-TW" sz="2000" dirty="0" smtClean="0"/>
              <a:t> with in the same clause means </a:t>
            </a:r>
            <a:r>
              <a:rPr lang="en-US" altLang="zh-TW" sz="2000" dirty="0" smtClean="0">
                <a:solidFill>
                  <a:srgbClr val="FF0000"/>
                </a:solidFill>
              </a:rPr>
              <a:t>the same variables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zh-TW" altLang="en-US" sz="2000" b="1" dirty="0" smtClean="0"/>
              <a:t>    </a:t>
            </a:r>
            <a:r>
              <a:rPr lang="en-US" altLang="zh-TW" sz="2000" b="1" dirty="0" err="1" smtClean="0"/>
              <a:t>hasachild</a:t>
            </a:r>
            <a:r>
              <a:rPr lang="en-US" altLang="zh-TW" sz="2000" b="1" dirty="0" smtClean="0"/>
              <a:t>( 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X</a:t>
            </a:r>
            <a:r>
              <a:rPr lang="en-US" altLang="zh-TW" sz="2000" b="1" dirty="0" smtClean="0"/>
              <a:t>) :- parent( 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X</a:t>
            </a:r>
            <a:r>
              <a:rPr lang="en-US" altLang="zh-TW" sz="2000" b="1" dirty="0" smtClean="0"/>
              <a:t>, Y</a:t>
            </a:r>
            <a:r>
              <a:rPr lang="en-US" altLang="zh-TW" sz="2000" b="1" dirty="0" smtClean="0"/>
              <a:t>).</a:t>
            </a:r>
            <a:endParaRPr lang="en-US" altLang="zh-TW" sz="2000" dirty="0" smtClean="0"/>
          </a:p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>
                <a:solidFill>
                  <a:srgbClr val="006600"/>
                </a:solidFill>
              </a:rPr>
              <a:t>The same </a:t>
            </a:r>
            <a:r>
              <a:rPr lang="en-US" altLang="zh-TW" sz="2000" dirty="0" smtClean="0">
                <a:solidFill>
                  <a:srgbClr val="FF0000"/>
                </a:solidFill>
              </a:rPr>
              <a:t>atom </a:t>
            </a:r>
            <a:r>
              <a:rPr lang="en-US" altLang="zh-TW" sz="2000" dirty="0" smtClean="0">
                <a:solidFill>
                  <a:srgbClr val="006600"/>
                </a:solidFill>
              </a:rPr>
              <a:t>always means the same object in </a:t>
            </a:r>
            <a:r>
              <a:rPr lang="en-US" altLang="zh-TW" sz="2000" dirty="0" smtClean="0">
                <a:solidFill>
                  <a:srgbClr val="FF0000"/>
                </a:solidFill>
              </a:rPr>
              <a:t>any </a:t>
            </a:r>
            <a:r>
              <a:rPr lang="en-US" altLang="zh-TW" sz="2000" dirty="0" smtClean="0">
                <a:solidFill>
                  <a:srgbClr val="006600"/>
                </a:solidFill>
              </a:rPr>
              <a:t>clause throughout the whole program.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Structured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Objects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46237"/>
            <a:ext cx="8229600" cy="5211763"/>
          </a:xfrm>
        </p:spPr>
        <p:txBody>
          <a:bodyPr/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000" b="1" dirty="0" smtClean="0">
                <a:solidFill>
                  <a:srgbClr val="0070C0"/>
                </a:solidFill>
              </a:rPr>
              <a:t>Structured objects </a:t>
            </a:r>
            <a:r>
              <a:rPr lang="en-US" altLang="zh-TW" sz="2000" dirty="0" smtClean="0"/>
              <a:t>are objects that have several components.</a:t>
            </a:r>
          </a:p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All structured objects can be pictured as trees.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The root of the tree is the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functor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The </a:t>
            </a:r>
            <a:r>
              <a:rPr lang="en-US" altLang="zh-TW" sz="2000" dirty="0" err="1" smtClean="0"/>
              <a:t>offsprings</a:t>
            </a:r>
            <a:r>
              <a:rPr lang="en-US" altLang="zh-TW" sz="2000" dirty="0" smtClean="0"/>
              <a:t> of the root are the </a:t>
            </a:r>
            <a:r>
              <a:rPr lang="en-US" altLang="zh-TW" sz="2000" dirty="0" smtClean="0">
                <a:solidFill>
                  <a:srgbClr val="FF0000"/>
                </a:solidFill>
              </a:rPr>
              <a:t>components</a:t>
            </a:r>
            <a:r>
              <a:rPr lang="en-US" altLang="zh-TW" sz="20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Components can also be variables or </a:t>
            </a:r>
            <a:r>
              <a:rPr lang="en-US" altLang="zh-TW" sz="2000" dirty="0" smtClean="0"/>
              <a:t>atoms</a:t>
            </a:r>
            <a:r>
              <a:rPr lang="en-US" altLang="zh-TW" sz="2000" dirty="0" smtClean="0"/>
              <a:t>. </a:t>
            </a:r>
            <a:endParaRPr lang="en-US" altLang="zh-TW" sz="2000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b="1" dirty="0" smtClean="0"/>
              <a:t>    date( Day, September,2015)</a:t>
            </a:r>
            <a:r>
              <a:rPr lang="en-US" altLang="zh-TW" sz="2000" dirty="0" smtClean="0"/>
              <a:t> 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Example: </a:t>
            </a:r>
            <a:r>
              <a:rPr lang="en-US" altLang="zh-TW" sz="2000" b="1" dirty="0" smtClean="0"/>
              <a:t>date( 18, September, 2015)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b="1" dirty="0" smtClean="0"/>
              <a:t>                     </a:t>
            </a:r>
          </a:p>
          <a:p>
            <a:pPr lvl="1" algn="l" rtl="0" eaLnBrk="1" hangingPunct="1">
              <a:lnSpc>
                <a:spcPct val="150000"/>
              </a:lnSpc>
            </a:pPr>
            <a:endParaRPr lang="en-US" altLang="zh-TW" sz="2000" b="1" dirty="0" smtClean="0"/>
          </a:p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All </a:t>
            </a:r>
            <a:r>
              <a:rPr lang="en-US" altLang="zh-TW" sz="2000" b="1" dirty="0" smtClean="0">
                <a:solidFill>
                  <a:srgbClr val="00B050"/>
                </a:solidFill>
              </a:rPr>
              <a:t>data objects </a:t>
            </a:r>
            <a:r>
              <a:rPr lang="en-US" altLang="zh-TW" sz="2000" dirty="0" smtClean="0"/>
              <a:t>in Prolog are </a:t>
            </a:r>
            <a:r>
              <a:rPr lang="en-US" altLang="zh-TW" sz="2000" dirty="0" smtClean="0">
                <a:solidFill>
                  <a:srgbClr val="FF0000"/>
                </a:solidFill>
              </a:rPr>
              <a:t>terms</a:t>
            </a:r>
            <a:r>
              <a:rPr lang="en-US" altLang="zh-TW" sz="2000" dirty="0" smtClean="0"/>
              <a:t>.</a:t>
            </a: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524000" y="5486399"/>
            <a:ext cx="4773615" cy="902850"/>
            <a:chOff x="1292" y="2523"/>
            <a:chExt cx="3007" cy="796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927" y="2523"/>
              <a:ext cx="435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date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292" y="2993"/>
              <a:ext cx="278" cy="32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 smtClean="0"/>
                <a:t>18</a:t>
              </a:r>
              <a:endParaRPr lang="en-US" altLang="zh-TW" dirty="0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820" y="2993"/>
              <a:ext cx="827" cy="32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 smtClean="0"/>
                <a:t>September</a:t>
              </a:r>
              <a:endParaRPr lang="en-US" altLang="zh-TW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924" y="2926"/>
              <a:ext cx="439" cy="32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 smtClean="0"/>
                <a:t>2015</a:t>
              </a:r>
              <a:endParaRPr lang="en-US" altLang="zh-TW" dirty="0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>
              <a:off x="1429" y="2795"/>
              <a:ext cx="589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2154" y="2795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2336" y="2795"/>
              <a:ext cx="544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81" y="2523"/>
              <a:ext cx="114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>
                  <a:solidFill>
                    <a:srgbClr val="0070C0"/>
                  </a:solidFill>
                </a:rPr>
                <a:t>(</a:t>
              </a:r>
              <a:r>
                <a:rPr lang="en-US" altLang="zh-TW" dirty="0" err="1">
                  <a:solidFill>
                    <a:srgbClr val="0070C0"/>
                  </a:solidFill>
                </a:rPr>
                <a:t>functor</a:t>
              </a:r>
              <a:r>
                <a:rPr lang="en-US" altLang="zh-TW" dirty="0">
                  <a:solidFill>
                    <a:srgbClr val="0070C0"/>
                  </a:solidFill>
                </a:rPr>
                <a:t>, root)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116" y="2993"/>
              <a:ext cx="118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 smtClean="0">
                  <a:solidFill>
                    <a:srgbClr val="0070C0"/>
                  </a:solidFill>
                </a:rPr>
                <a:t>       (arguments)</a:t>
              </a:r>
              <a:endParaRPr lang="en-US" altLang="zh-TW" dirty="0">
                <a:solidFill>
                  <a:srgbClr val="0070C0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Structured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Objects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cont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):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435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BC61C3-67FB-4BC6-BD3B-802B82A3C6E3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534400" cy="5105400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200" dirty="0" smtClean="0"/>
              <a:t>Each </a:t>
            </a:r>
            <a:r>
              <a:rPr lang="en-US" altLang="zh-TW" sz="2200" dirty="0" err="1" smtClean="0">
                <a:solidFill>
                  <a:srgbClr val="00B050"/>
                </a:solidFill>
              </a:rPr>
              <a:t>functor</a:t>
            </a:r>
            <a:r>
              <a:rPr lang="en-US" altLang="zh-TW" sz="2200" dirty="0" smtClean="0"/>
              <a:t> is defined by two things: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200" dirty="0" smtClean="0"/>
              <a:t>The </a:t>
            </a:r>
            <a:r>
              <a:rPr lang="en-US" altLang="zh-TW" sz="2200" dirty="0" smtClean="0">
                <a:solidFill>
                  <a:srgbClr val="FF0000"/>
                </a:solidFill>
              </a:rPr>
              <a:t>name</a:t>
            </a:r>
            <a:r>
              <a:rPr lang="en-US" altLang="zh-TW" sz="2200" dirty="0" smtClean="0"/>
              <a:t>, whose syntax of atoms;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200" dirty="0" smtClean="0"/>
              <a:t>The </a:t>
            </a:r>
            <a:r>
              <a:rPr lang="en-US" altLang="zh-TW" sz="2200" dirty="0" err="1" smtClean="0">
                <a:solidFill>
                  <a:srgbClr val="FF0000"/>
                </a:solidFill>
              </a:rPr>
              <a:t>arity</a:t>
            </a:r>
            <a:r>
              <a:rPr lang="en-US" altLang="zh-TW" sz="2200" dirty="0" smtClean="0"/>
              <a:t>—that is, the number of arguments.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200" dirty="0" smtClean="0"/>
              <a:t>For example: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200" dirty="0" smtClean="0"/>
              <a:t> </a:t>
            </a:r>
            <a:r>
              <a:rPr lang="en-US" altLang="zh-TW" sz="2200" dirty="0" smtClean="0"/>
              <a:t> </a:t>
            </a:r>
            <a:r>
              <a:rPr lang="en-US" altLang="zh-TW" sz="2200" b="1" dirty="0" smtClean="0"/>
              <a:t>point( X1, Y1)</a:t>
            </a:r>
            <a:r>
              <a:rPr lang="en-US" altLang="zh-TW" sz="2200" dirty="0" smtClean="0"/>
              <a:t> and </a:t>
            </a:r>
            <a:r>
              <a:rPr lang="en-US" altLang="zh-TW" sz="2200" b="1" dirty="0" smtClean="0"/>
              <a:t>point( X, Y, Z) </a:t>
            </a:r>
            <a:r>
              <a:rPr lang="en-US" altLang="zh-TW" sz="2200" dirty="0" smtClean="0"/>
              <a:t>are </a:t>
            </a:r>
            <a:r>
              <a:rPr lang="en-US" altLang="zh-TW" sz="2200" dirty="0" smtClean="0">
                <a:solidFill>
                  <a:srgbClr val="0070C0"/>
                </a:solidFill>
              </a:rPr>
              <a:t>different</a:t>
            </a:r>
            <a:r>
              <a:rPr lang="en-US" altLang="zh-TW" sz="22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200" dirty="0" smtClean="0"/>
              <a:t> </a:t>
            </a:r>
            <a:r>
              <a:rPr lang="en-US" altLang="zh-TW" sz="2200" dirty="0" smtClean="0"/>
              <a:t>   </a:t>
            </a:r>
            <a:r>
              <a:rPr lang="en-US" altLang="zh-TW" sz="2200" dirty="0" smtClean="0"/>
              <a:t>The </a:t>
            </a:r>
            <a:r>
              <a:rPr lang="en-US" altLang="zh-TW" sz="2200" dirty="0" smtClean="0"/>
              <a:t>Prolog system will recognize the difference by the number of arguments, and will interpret this name as </a:t>
            </a:r>
            <a:r>
              <a:rPr lang="en-US" altLang="zh-TW" sz="2200" dirty="0" smtClean="0">
                <a:solidFill>
                  <a:srgbClr val="0070C0"/>
                </a:solidFill>
              </a:rPr>
              <a:t>two </a:t>
            </a:r>
            <a:r>
              <a:rPr lang="en-US" altLang="zh-TW" sz="2200" dirty="0" err="1" smtClean="0">
                <a:solidFill>
                  <a:srgbClr val="0070C0"/>
                </a:solidFill>
              </a:rPr>
              <a:t>functors</a:t>
            </a:r>
            <a:r>
              <a:rPr lang="en-US" altLang="zh-TW" sz="2200" dirty="0" smtClean="0"/>
              <a:t>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Structured </a:t>
            </a:r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Objects: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9530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The tree structure corresponding to the arithmetic expression (a + b)*(c - 5).</a:t>
            </a:r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Using the simples ‘*’,’+’ and ‘-’ as </a:t>
            </a:r>
            <a:r>
              <a:rPr lang="en-US" altLang="zh-TW" sz="2000" dirty="0" err="1" smtClean="0"/>
              <a:t>functors</a:t>
            </a:r>
            <a:endParaRPr lang="en-US" altLang="zh-TW" sz="2000" dirty="0" smtClean="0"/>
          </a:p>
          <a:p>
            <a:pPr lvl="1"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In fact, Prolog also allows us to use the </a:t>
            </a:r>
            <a:r>
              <a:rPr lang="en-US" altLang="zh-TW" sz="2000" dirty="0" smtClean="0">
                <a:solidFill>
                  <a:srgbClr val="FF0000"/>
                </a:solidFill>
              </a:rPr>
              <a:t>infix notation</a:t>
            </a:r>
            <a:r>
              <a:rPr lang="en-US" altLang="zh-TW" sz="2000" dirty="0" smtClean="0"/>
              <a:t>. </a:t>
            </a:r>
            <a:endParaRPr lang="en-US" altLang="zh-TW" sz="2000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1800" dirty="0" smtClean="0"/>
              <a:t>    </a:t>
            </a:r>
            <a:r>
              <a:rPr lang="en-US" altLang="zh-TW" sz="1800" b="1" dirty="0" smtClean="0">
                <a:solidFill>
                  <a:srgbClr val="00B050"/>
                </a:solidFill>
              </a:rPr>
              <a:t>*(+( a, b), -( c, 5))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1800" b="1" dirty="0" smtClean="0"/>
              <a:t>    ?- X = *(+( a, b), -( c, 5)).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1800" b="1" dirty="0" smtClean="0"/>
              <a:t>    ?- X is *(+( 3, 4), -( 6, 5</a:t>
            </a:r>
            <a:r>
              <a:rPr lang="en-US" altLang="zh-TW" sz="1800" b="1" dirty="0" smtClean="0"/>
              <a:t>)). </a:t>
            </a: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  <a:p>
            <a:pPr lvl="1" algn="l" rtl="0" eaLnBrk="1" hangingPunct="1">
              <a:lnSpc>
                <a:spcPct val="150000"/>
              </a:lnSpc>
              <a:buNone/>
            </a:pPr>
            <a:endParaRPr lang="en-US" altLang="zh-TW" sz="1800" b="1" dirty="0" smtClean="0"/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438400" y="4903788"/>
            <a:ext cx="2058987" cy="1954212"/>
            <a:chOff x="1292" y="2069"/>
            <a:chExt cx="1297" cy="1231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74" y="2523"/>
              <a:ext cx="260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zh-TW" altLang="en-US"/>
                <a:t>＋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292" y="3067"/>
              <a:ext cx="203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a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1700" y="3067"/>
              <a:ext cx="206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b</a:t>
              </a: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1655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1428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154" y="2523"/>
              <a:ext cx="260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zh-TW" altLang="en-US" dirty="0"/>
                <a:t>－</a:t>
              </a:r>
              <a:endParaRPr lang="zh-TW" altLang="en-US" sz="1400" dirty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973" y="3067"/>
              <a:ext cx="191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c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381" y="3067"/>
              <a:ext cx="208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5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2335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2108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837" y="2069"/>
              <a:ext cx="187" cy="19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400"/>
                <a:t>*</a:t>
              </a: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972" y="229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1745" y="229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5943600" y="4903788"/>
            <a:ext cx="2058988" cy="1954212"/>
            <a:chOff x="1292" y="2069"/>
            <a:chExt cx="1297" cy="1231"/>
          </a:xfrm>
        </p:grpSpPr>
        <p:sp>
          <p:nvSpPr>
            <p:cNvPr id="21" name="Text Box 5"/>
            <p:cNvSpPr txBox="1">
              <a:spLocks noChangeArrowheads="1"/>
            </p:cNvSpPr>
            <p:nvPr/>
          </p:nvSpPr>
          <p:spPr bwMode="auto">
            <a:xfrm>
              <a:off x="1474" y="2523"/>
              <a:ext cx="260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zh-TW" altLang="en-US"/>
                <a:t>＋</a:t>
              </a: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1292" y="3067"/>
              <a:ext cx="209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dirty="0"/>
                <a:t>3</a:t>
              </a: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1700" y="3067"/>
              <a:ext cx="209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4</a:t>
              </a:r>
            </a:p>
          </p:txBody>
        </p:sp>
        <p:sp>
          <p:nvSpPr>
            <p:cNvPr id="24" name="Line 8"/>
            <p:cNvSpPr>
              <a:spLocks noChangeShapeType="1"/>
            </p:cNvSpPr>
            <p:nvPr/>
          </p:nvSpPr>
          <p:spPr bwMode="auto">
            <a:xfrm>
              <a:off x="1655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Line 9"/>
            <p:cNvSpPr>
              <a:spLocks noChangeShapeType="1"/>
            </p:cNvSpPr>
            <p:nvPr/>
          </p:nvSpPr>
          <p:spPr bwMode="auto">
            <a:xfrm flipH="1">
              <a:off x="1428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2154" y="2523"/>
              <a:ext cx="260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zh-TW" altLang="en-US"/>
                <a:t>－</a:t>
              </a:r>
              <a:endParaRPr lang="zh-TW" altLang="en-US" sz="1400"/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1973" y="3067"/>
              <a:ext cx="209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6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2381" y="3067"/>
              <a:ext cx="208" cy="2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5</a:t>
              </a: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2335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H="1">
              <a:off x="2108" y="2795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1837" y="2069"/>
              <a:ext cx="187" cy="19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1400"/>
                <a:t>*</a:t>
              </a: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1972" y="229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 flipH="1">
              <a:off x="1745" y="229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Examples of Structured </a:t>
            </a:r>
            <a:r>
              <a:rPr lang="en-US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Objecs</a:t>
            </a:r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8</a:t>
            </a:fld>
            <a:endParaRPr lang="en-US" altLang="ar-SA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Choose the following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functors</a:t>
            </a:r>
            <a:r>
              <a:rPr lang="en-US" altLang="zh-TW" sz="2000" dirty="0" smtClean="0"/>
              <a:t>: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b="1" dirty="0" smtClean="0"/>
              <a:t>point</a:t>
            </a:r>
            <a:r>
              <a:rPr lang="en-US" altLang="zh-TW" sz="2000" dirty="0" smtClean="0"/>
              <a:t>	for points,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b="1" dirty="0" err="1" smtClean="0"/>
              <a:t>seg</a:t>
            </a:r>
            <a:r>
              <a:rPr lang="en-US" altLang="zh-TW" sz="2000" dirty="0" smtClean="0"/>
              <a:t>		for line segments, and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b="1" dirty="0" smtClean="0"/>
              <a:t>triangle</a:t>
            </a:r>
            <a:r>
              <a:rPr lang="en-US" altLang="zh-TW" sz="2000" dirty="0" smtClean="0"/>
              <a:t>	for triangles.</a:t>
            </a:r>
          </a:p>
          <a:p>
            <a:pPr algn="l" rtl="0" eaLnBrk="1" hangingPunct="1">
              <a:lnSpc>
                <a:spcPct val="150000"/>
              </a:lnSpc>
            </a:pPr>
            <a:r>
              <a:rPr lang="en-US" altLang="zh-TW" sz="2000" dirty="0" smtClean="0"/>
              <a:t>Representation: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/>
              <a:t>P1 = point( 1, 1)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/>
              <a:t>P2 = point( 2, 3)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/>
              <a:t>S = </a:t>
            </a:r>
            <a:r>
              <a:rPr lang="en-US" altLang="zh-TW" sz="2000" dirty="0" err="1" smtClean="0"/>
              <a:t>seg</a:t>
            </a:r>
            <a:r>
              <a:rPr lang="en-US" altLang="zh-TW" sz="2000" dirty="0" smtClean="0"/>
              <a:t>( P1, P2) 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/>
              <a:t>   = </a:t>
            </a:r>
            <a:r>
              <a:rPr lang="en-US" altLang="zh-TW" sz="2000" dirty="0" err="1" smtClean="0"/>
              <a:t>seg</a:t>
            </a:r>
            <a:r>
              <a:rPr lang="en-US" altLang="zh-TW" sz="2000" dirty="0" smtClean="0"/>
              <a:t>( point(1,1), point(2,3))</a:t>
            </a:r>
          </a:p>
          <a:p>
            <a:pPr lvl="1" algn="l" rtl="0" eaLnBrk="1" hangingPunct="1">
              <a:lnSpc>
                <a:spcPct val="150000"/>
              </a:lnSpc>
              <a:buNone/>
            </a:pPr>
            <a:r>
              <a:rPr lang="en-US" altLang="zh-TW" sz="2000" dirty="0" smtClean="0"/>
              <a:t>T = triangle( point(4,2), point(6,4), point(7,1))</a:t>
            </a:r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5867400" y="3048000"/>
            <a:ext cx="2736850" cy="1882775"/>
            <a:chOff x="1927" y="1706"/>
            <a:chExt cx="1724" cy="1186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1927" y="1706"/>
              <a:ext cx="1724" cy="1180"/>
              <a:chOff x="1927" y="1706"/>
              <a:chExt cx="1724" cy="1180"/>
            </a:xfrm>
          </p:grpSpPr>
          <p:sp>
            <p:nvSpPr>
              <p:cNvPr id="20" name="Line 14"/>
              <p:cNvSpPr>
                <a:spLocks noChangeShapeType="1"/>
              </p:cNvSpPr>
              <p:nvPr/>
            </p:nvSpPr>
            <p:spPr bwMode="auto">
              <a:xfrm>
                <a:off x="1927" y="2886"/>
                <a:ext cx="1724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21" name="Line 15"/>
              <p:cNvSpPr>
                <a:spLocks noChangeShapeType="1"/>
              </p:cNvSpPr>
              <p:nvPr/>
            </p:nvSpPr>
            <p:spPr bwMode="auto">
              <a:xfrm flipV="1">
                <a:off x="1927" y="1706"/>
                <a:ext cx="0" cy="118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 sz="2400"/>
              </a:p>
            </p:txBody>
          </p:sp>
        </p:grpSp>
        <p:sp>
          <p:nvSpPr>
            <p:cNvPr id="8" name="Line 17"/>
            <p:cNvSpPr>
              <a:spLocks noChangeShapeType="1"/>
            </p:cNvSpPr>
            <p:nvPr/>
          </p:nvSpPr>
          <p:spPr bwMode="auto">
            <a:xfrm flipV="1">
              <a:off x="2109" y="2251"/>
              <a:ext cx="136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9" name="Text Box 21"/>
            <p:cNvSpPr txBox="1">
              <a:spLocks noChangeArrowheads="1"/>
            </p:cNvSpPr>
            <p:nvPr/>
          </p:nvSpPr>
          <p:spPr bwMode="auto">
            <a:xfrm>
              <a:off x="1960" y="2655"/>
              <a:ext cx="67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P1=(1,1)</a:t>
              </a:r>
            </a:p>
          </p:txBody>
        </p:sp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2290" y="1888"/>
              <a:ext cx="1232" cy="1004"/>
              <a:chOff x="2290" y="1888"/>
              <a:chExt cx="1232" cy="1004"/>
            </a:xfrm>
          </p:grpSpPr>
          <p:sp>
            <p:nvSpPr>
              <p:cNvPr id="14" name="Line 18"/>
              <p:cNvSpPr>
                <a:spLocks noChangeShapeType="1"/>
              </p:cNvSpPr>
              <p:nvPr/>
            </p:nvSpPr>
            <p:spPr bwMode="auto">
              <a:xfrm>
                <a:off x="2653" y="2478"/>
                <a:ext cx="590" cy="1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15" name="Line 19"/>
              <p:cNvSpPr>
                <a:spLocks noChangeShapeType="1"/>
              </p:cNvSpPr>
              <p:nvPr/>
            </p:nvSpPr>
            <p:spPr bwMode="auto">
              <a:xfrm flipV="1">
                <a:off x="2653" y="2115"/>
                <a:ext cx="363" cy="363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3016" y="2115"/>
                <a:ext cx="227" cy="49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17" name="Text Box 22"/>
              <p:cNvSpPr txBox="1">
                <a:spLocks noChangeArrowheads="1"/>
              </p:cNvSpPr>
              <p:nvPr/>
            </p:nvSpPr>
            <p:spPr bwMode="auto">
              <a:xfrm>
                <a:off x="2290" y="2432"/>
                <a:ext cx="41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>
                    <a:solidFill>
                      <a:srgbClr val="FF0000"/>
                    </a:solidFill>
                  </a:rPr>
                  <a:t>(4,2)</a:t>
                </a:r>
              </a:p>
            </p:txBody>
          </p:sp>
          <p:sp>
            <p:nvSpPr>
              <p:cNvPr id="18" name="Text Box 23"/>
              <p:cNvSpPr txBox="1">
                <a:spLocks noChangeArrowheads="1"/>
              </p:cNvSpPr>
              <p:nvPr/>
            </p:nvSpPr>
            <p:spPr bwMode="auto">
              <a:xfrm>
                <a:off x="3107" y="2659"/>
                <a:ext cx="41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>
                    <a:solidFill>
                      <a:srgbClr val="FF0000"/>
                    </a:solidFill>
                  </a:rPr>
                  <a:t>(7,1)</a:t>
                </a:r>
              </a:p>
            </p:txBody>
          </p:sp>
          <p:sp>
            <p:nvSpPr>
              <p:cNvPr id="19" name="Text Box 24"/>
              <p:cNvSpPr txBox="1">
                <a:spLocks noChangeArrowheads="1"/>
              </p:cNvSpPr>
              <p:nvPr/>
            </p:nvSpPr>
            <p:spPr bwMode="auto">
              <a:xfrm>
                <a:off x="2835" y="1888"/>
                <a:ext cx="41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>
                    <a:solidFill>
                      <a:srgbClr val="FF0000"/>
                    </a:solidFill>
                  </a:rPr>
                  <a:t>(6,4)</a:t>
                </a:r>
              </a:p>
            </p:txBody>
          </p:sp>
        </p:grp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2064" y="1979"/>
              <a:ext cx="67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P2=(2,3)</a:t>
              </a:r>
            </a:p>
          </p:txBody>
        </p:sp>
        <p:sp>
          <p:nvSpPr>
            <p:cNvPr id="12" name="Text Box 27"/>
            <p:cNvSpPr txBox="1">
              <a:spLocks noChangeArrowheads="1"/>
            </p:cNvSpPr>
            <p:nvPr/>
          </p:nvSpPr>
          <p:spPr bwMode="auto">
            <a:xfrm>
              <a:off x="2880" y="2328"/>
              <a:ext cx="2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1973" y="2283"/>
              <a:ext cx="2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5C1FC6-DA45-4CB1-9645-115E4B1133EE}" type="slidenum">
              <a:rPr lang="ar-SA" altLang="ar-SA" smtClean="0"/>
              <a:pPr/>
              <a:t>9</a:t>
            </a:fld>
            <a:endParaRPr lang="en-US" altLang="ar-SA" smtClean="0"/>
          </a:p>
        </p:txBody>
      </p:sp>
      <p:sp>
        <p:nvSpPr>
          <p:cNvPr id="5" name="投影片編號版面配置區 6"/>
          <p:cNvSpPr txBox="1">
            <a:spLocks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0FE8AA-3402-492B-A9AF-298428314018}" type="slidenum">
              <a:rPr kumimoji="0" lang="en-US" altLang="zh-TW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TW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628775"/>
            <a:ext cx="7924799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tabLst/>
              <a:defRPr/>
            </a:pPr>
            <a:r>
              <a:rPr kumimoji="0" lang="en-US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Tree representation of the objects:</a:t>
            </a:r>
          </a:p>
          <a:p>
            <a:pPr marL="742950" marR="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P1 = point( 1, 1)</a:t>
            </a:r>
          </a:p>
          <a:p>
            <a:pPr marL="742950" marR="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 = </a:t>
            </a:r>
            <a:r>
              <a:rPr kumimoji="0" lang="en-US" altLang="zh-TW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seg</a:t>
            </a: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( P1, P2) </a:t>
            </a:r>
          </a:p>
          <a:p>
            <a:pPr marL="742950" marR="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  = </a:t>
            </a:r>
            <a:r>
              <a:rPr kumimoji="0" lang="en-US" altLang="zh-TW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seg</a:t>
            </a: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( point(1,1), point(2,3))</a:t>
            </a:r>
          </a:p>
          <a:p>
            <a:pPr marL="742950" marR="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 = triangle( point(4,2), point(6,4), point(7,1))</a:t>
            </a:r>
          </a:p>
          <a:p>
            <a:pPr marL="742950" marR="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en-US" altLang="zh-TW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990600" y="4495800"/>
            <a:ext cx="1101726" cy="1254126"/>
            <a:chOff x="1331" y="2296"/>
            <a:chExt cx="694" cy="790"/>
          </a:xfrm>
        </p:grpSpPr>
        <p:sp>
          <p:nvSpPr>
            <p:cNvPr id="9" name="Text Box 21"/>
            <p:cNvSpPr txBox="1">
              <a:spLocks noChangeArrowheads="1"/>
            </p:cNvSpPr>
            <p:nvPr/>
          </p:nvSpPr>
          <p:spPr bwMode="auto">
            <a:xfrm>
              <a:off x="1331" y="2296"/>
              <a:ext cx="694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P1=point</a:t>
              </a:r>
            </a:p>
          </p:txBody>
        </p:sp>
        <p:sp>
          <p:nvSpPr>
            <p:cNvPr id="10" name="Text Box 22"/>
            <p:cNvSpPr txBox="1">
              <a:spLocks noChangeArrowheads="1"/>
            </p:cNvSpPr>
            <p:nvPr/>
          </p:nvSpPr>
          <p:spPr bwMode="auto">
            <a:xfrm>
              <a:off x="1338" y="2795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1</a:t>
              </a:r>
            </a:p>
          </p:txBody>
        </p:sp>
        <p:sp>
          <p:nvSpPr>
            <p:cNvPr id="11" name="Text Box 24"/>
            <p:cNvSpPr txBox="1">
              <a:spLocks noChangeArrowheads="1"/>
            </p:cNvSpPr>
            <p:nvPr/>
          </p:nvSpPr>
          <p:spPr bwMode="auto">
            <a:xfrm>
              <a:off x="1746" y="2795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1</a:t>
              </a:r>
            </a:p>
          </p:txBody>
        </p:sp>
        <p:sp>
          <p:nvSpPr>
            <p:cNvPr id="12" name="Line 27"/>
            <p:cNvSpPr>
              <a:spLocks noChangeShapeType="1"/>
            </p:cNvSpPr>
            <p:nvPr/>
          </p:nvSpPr>
          <p:spPr bwMode="auto">
            <a:xfrm>
              <a:off x="1701" y="2523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 flipH="1">
              <a:off x="1474" y="2523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</p:grpSp>
      <p:grpSp>
        <p:nvGrpSpPr>
          <p:cNvPr id="14" name="Group 51"/>
          <p:cNvGrpSpPr>
            <a:grpSpLocks/>
          </p:cNvGrpSpPr>
          <p:nvPr/>
        </p:nvGrpSpPr>
        <p:grpSpPr bwMode="auto">
          <a:xfrm>
            <a:off x="2590800" y="4191000"/>
            <a:ext cx="2082800" cy="2046289"/>
            <a:chOff x="2479" y="2160"/>
            <a:chExt cx="1312" cy="1289"/>
          </a:xfrm>
        </p:grpSpPr>
        <p:sp>
          <p:nvSpPr>
            <p:cNvPr id="15" name="Text Box 52"/>
            <p:cNvSpPr txBox="1">
              <a:spLocks noChangeArrowheads="1"/>
            </p:cNvSpPr>
            <p:nvPr/>
          </p:nvSpPr>
          <p:spPr bwMode="auto">
            <a:xfrm>
              <a:off x="2608" y="2659"/>
              <a:ext cx="431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point</a:t>
              </a:r>
            </a:p>
          </p:txBody>
        </p:sp>
        <p:sp>
          <p:nvSpPr>
            <p:cNvPr id="16" name="Text Box 53"/>
            <p:cNvSpPr txBox="1">
              <a:spLocks noChangeArrowheads="1"/>
            </p:cNvSpPr>
            <p:nvPr/>
          </p:nvSpPr>
          <p:spPr bwMode="auto">
            <a:xfrm>
              <a:off x="2479" y="3158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1</a:t>
              </a:r>
            </a:p>
          </p:txBody>
        </p:sp>
        <p:sp>
          <p:nvSpPr>
            <p:cNvPr id="17" name="Text Box 54"/>
            <p:cNvSpPr txBox="1">
              <a:spLocks noChangeArrowheads="1"/>
            </p:cNvSpPr>
            <p:nvPr/>
          </p:nvSpPr>
          <p:spPr bwMode="auto">
            <a:xfrm>
              <a:off x="2887" y="3158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1</a:t>
              </a:r>
            </a:p>
          </p:txBody>
        </p:sp>
        <p:sp>
          <p:nvSpPr>
            <p:cNvPr id="18" name="Line 55"/>
            <p:cNvSpPr>
              <a:spLocks noChangeShapeType="1"/>
            </p:cNvSpPr>
            <p:nvPr/>
          </p:nvSpPr>
          <p:spPr bwMode="auto">
            <a:xfrm>
              <a:off x="2842" y="288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19" name="Line 56"/>
            <p:cNvSpPr>
              <a:spLocks noChangeShapeType="1"/>
            </p:cNvSpPr>
            <p:nvPr/>
          </p:nvSpPr>
          <p:spPr bwMode="auto">
            <a:xfrm flipH="1">
              <a:off x="2615" y="288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20" name="Text Box 57"/>
            <p:cNvSpPr txBox="1">
              <a:spLocks noChangeArrowheads="1"/>
            </p:cNvSpPr>
            <p:nvPr/>
          </p:nvSpPr>
          <p:spPr bwMode="auto">
            <a:xfrm>
              <a:off x="3288" y="2659"/>
              <a:ext cx="431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point</a:t>
              </a:r>
            </a:p>
          </p:txBody>
        </p:sp>
        <p:sp>
          <p:nvSpPr>
            <p:cNvPr id="21" name="Text Box 58"/>
            <p:cNvSpPr txBox="1">
              <a:spLocks noChangeArrowheads="1"/>
            </p:cNvSpPr>
            <p:nvPr/>
          </p:nvSpPr>
          <p:spPr bwMode="auto">
            <a:xfrm>
              <a:off x="3159" y="3158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2</a:t>
              </a:r>
            </a:p>
          </p:txBody>
        </p:sp>
        <p:sp>
          <p:nvSpPr>
            <p:cNvPr id="22" name="Text Box 59"/>
            <p:cNvSpPr txBox="1">
              <a:spLocks noChangeArrowheads="1"/>
            </p:cNvSpPr>
            <p:nvPr/>
          </p:nvSpPr>
          <p:spPr bwMode="auto">
            <a:xfrm>
              <a:off x="3567" y="3158"/>
              <a:ext cx="224" cy="2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 sz="2400"/>
                <a:t>3</a:t>
              </a:r>
            </a:p>
          </p:txBody>
        </p:sp>
        <p:sp>
          <p:nvSpPr>
            <p:cNvPr id="23" name="Line 60"/>
            <p:cNvSpPr>
              <a:spLocks noChangeShapeType="1"/>
            </p:cNvSpPr>
            <p:nvPr/>
          </p:nvSpPr>
          <p:spPr bwMode="auto">
            <a:xfrm>
              <a:off x="3522" y="288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24" name="Line 61"/>
            <p:cNvSpPr>
              <a:spLocks noChangeShapeType="1"/>
            </p:cNvSpPr>
            <p:nvPr/>
          </p:nvSpPr>
          <p:spPr bwMode="auto">
            <a:xfrm flipH="1">
              <a:off x="3295" y="2886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25" name="Text Box 62"/>
            <p:cNvSpPr txBox="1">
              <a:spLocks noChangeArrowheads="1"/>
            </p:cNvSpPr>
            <p:nvPr/>
          </p:nvSpPr>
          <p:spPr bwMode="auto">
            <a:xfrm>
              <a:off x="2880" y="2160"/>
              <a:ext cx="532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TW"/>
                <a:t>S=seg</a:t>
              </a:r>
            </a:p>
          </p:txBody>
        </p:sp>
        <p:sp>
          <p:nvSpPr>
            <p:cNvPr id="26" name="Line 63"/>
            <p:cNvSpPr>
              <a:spLocks noChangeShapeType="1"/>
            </p:cNvSpPr>
            <p:nvPr/>
          </p:nvSpPr>
          <p:spPr bwMode="auto">
            <a:xfrm>
              <a:off x="3159" y="2387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27" name="Line 64"/>
            <p:cNvSpPr>
              <a:spLocks noChangeShapeType="1"/>
            </p:cNvSpPr>
            <p:nvPr/>
          </p:nvSpPr>
          <p:spPr bwMode="auto">
            <a:xfrm flipH="1">
              <a:off x="2932" y="2387"/>
              <a:ext cx="136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2400"/>
            </a:p>
          </p:txBody>
        </p:sp>
      </p:grpSp>
      <p:grpSp>
        <p:nvGrpSpPr>
          <p:cNvPr id="28" name="Group 73"/>
          <p:cNvGrpSpPr>
            <a:grpSpLocks/>
          </p:cNvGrpSpPr>
          <p:nvPr/>
        </p:nvGrpSpPr>
        <p:grpSpPr bwMode="auto">
          <a:xfrm>
            <a:off x="4648200" y="3733800"/>
            <a:ext cx="3895725" cy="2638426"/>
            <a:chOff x="2517" y="1923"/>
            <a:chExt cx="2454" cy="1662"/>
          </a:xfrm>
        </p:grpSpPr>
        <p:grpSp>
          <p:nvGrpSpPr>
            <p:cNvPr id="29" name="Group 71"/>
            <p:cNvGrpSpPr>
              <a:grpSpLocks/>
            </p:cNvGrpSpPr>
            <p:nvPr/>
          </p:nvGrpSpPr>
          <p:grpSpPr bwMode="auto">
            <a:xfrm>
              <a:off x="2971" y="2296"/>
              <a:ext cx="2000" cy="1289"/>
              <a:chOff x="2971" y="2296"/>
              <a:chExt cx="2000" cy="1289"/>
            </a:xfrm>
          </p:grpSpPr>
          <p:sp>
            <p:nvSpPr>
              <p:cNvPr id="31" name="Text Box 33"/>
              <p:cNvSpPr txBox="1">
                <a:spLocks noChangeArrowheads="1"/>
              </p:cNvSpPr>
              <p:nvPr/>
            </p:nvSpPr>
            <p:spPr bwMode="auto">
              <a:xfrm>
                <a:off x="3100" y="2795"/>
                <a:ext cx="431" cy="23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dirty="0"/>
                  <a:t>point</a:t>
                </a:r>
              </a:p>
            </p:txBody>
          </p:sp>
          <p:sp>
            <p:nvSpPr>
              <p:cNvPr id="32" name="Text Box 34"/>
              <p:cNvSpPr txBox="1">
                <a:spLocks noChangeArrowheads="1"/>
              </p:cNvSpPr>
              <p:nvPr/>
            </p:nvSpPr>
            <p:spPr bwMode="auto">
              <a:xfrm>
                <a:off x="2971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4</a:t>
                </a:r>
              </a:p>
            </p:txBody>
          </p:sp>
          <p:sp>
            <p:nvSpPr>
              <p:cNvPr id="33" name="Text Box 35"/>
              <p:cNvSpPr txBox="1">
                <a:spLocks noChangeArrowheads="1"/>
              </p:cNvSpPr>
              <p:nvPr/>
            </p:nvSpPr>
            <p:spPr bwMode="auto">
              <a:xfrm>
                <a:off x="3379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2</a:t>
                </a:r>
              </a:p>
            </p:txBody>
          </p:sp>
          <p:sp>
            <p:nvSpPr>
              <p:cNvPr id="34" name="Line 36"/>
              <p:cNvSpPr>
                <a:spLocks noChangeShapeType="1"/>
              </p:cNvSpPr>
              <p:nvPr/>
            </p:nvSpPr>
            <p:spPr bwMode="auto">
              <a:xfrm>
                <a:off x="3334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35" name="Line 37"/>
              <p:cNvSpPr>
                <a:spLocks noChangeShapeType="1"/>
              </p:cNvSpPr>
              <p:nvPr/>
            </p:nvSpPr>
            <p:spPr bwMode="auto">
              <a:xfrm flipH="1">
                <a:off x="3107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3780" y="2795"/>
                <a:ext cx="431" cy="23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/>
                  <a:t>point</a:t>
                </a:r>
              </a:p>
            </p:txBody>
          </p:sp>
          <p:sp>
            <p:nvSpPr>
              <p:cNvPr id="37" name="Text Box 40"/>
              <p:cNvSpPr txBox="1">
                <a:spLocks noChangeArrowheads="1"/>
              </p:cNvSpPr>
              <p:nvPr/>
            </p:nvSpPr>
            <p:spPr bwMode="auto">
              <a:xfrm>
                <a:off x="3651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6</a:t>
                </a:r>
              </a:p>
            </p:txBody>
          </p:sp>
          <p:sp>
            <p:nvSpPr>
              <p:cNvPr id="38" name="Text Box 41"/>
              <p:cNvSpPr txBox="1">
                <a:spLocks noChangeArrowheads="1"/>
              </p:cNvSpPr>
              <p:nvPr/>
            </p:nvSpPr>
            <p:spPr bwMode="auto">
              <a:xfrm>
                <a:off x="4059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4</a:t>
                </a:r>
              </a:p>
            </p:txBody>
          </p:sp>
          <p:sp>
            <p:nvSpPr>
              <p:cNvPr id="39" name="Line 42"/>
              <p:cNvSpPr>
                <a:spLocks noChangeShapeType="1"/>
              </p:cNvSpPr>
              <p:nvPr/>
            </p:nvSpPr>
            <p:spPr bwMode="auto">
              <a:xfrm>
                <a:off x="4014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0" name="Line 43"/>
              <p:cNvSpPr>
                <a:spLocks noChangeShapeType="1"/>
              </p:cNvSpPr>
              <p:nvPr/>
            </p:nvSpPr>
            <p:spPr bwMode="auto">
              <a:xfrm flipH="1">
                <a:off x="3787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1" name="Text Box 45"/>
              <p:cNvSpPr txBox="1">
                <a:spLocks noChangeArrowheads="1"/>
              </p:cNvSpPr>
              <p:nvPr/>
            </p:nvSpPr>
            <p:spPr bwMode="auto">
              <a:xfrm>
                <a:off x="3606" y="2296"/>
                <a:ext cx="767" cy="23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/>
                  <a:t>T=triangle</a:t>
                </a:r>
              </a:p>
            </p:txBody>
          </p:sp>
          <p:sp>
            <p:nvSpPr>
              <p:cNvPr id="42" name="Line 48"/>
              <p:cNvSpPr>
                <a:spLocks noChangeShapeType="1"/>
              </p:cNvSpPr>
              <p:nvPr/>
            </p:nvSpPr>
            <p:spPr bwMode="auto">
              <a:xfrm>
                <a:off x="4286" y="2523"/>
                <a:ext cx="272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3" name="Line 49"/>
              <p:cNvSpPr>
                <a:spLocks noChangeShapeType="1"/>
              </p:cNvSpPr>
              <p:nvPr/>
            </p:nvSpPr>
            <p:spPr bwMode="auto">
              <a:xfrm flipH="1">
                <a:off x="3424" y="2523"/>
                <a:ext cx="272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4" name="Text Box 65"/>
              <p:cNvSpPr txBox="1">
                <a:spLocks noChangeArrowheads="1"/>
              </p:cNvSpPr>
              <p:nvPr/>
            </p:nvSpPr>
            <p:spPr bwMode="auto">
              <a:xfrm>
                <a:off x="4468" y="2795"/>
                <a:ext cx="431" cy="23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/>
                  <a:t>point</a:t>
                </a:r>
              </a:p>
            </p:txBody>
          </p:sp>
          <p:sp>
            <p:nvSpPr>
              <p:cNvPr id="45" name="Text Box 66"/>
              <p:cNvSpPr txBox="1">
                <a:spLocks noChangeArrowheads="1"/>
              </p:cNvSpPr>
              <p:nvPr/>
            </p:nvSpPr>
            <p:spPr bwMode="auto">
              <a:xfrm>
                <a:off x="4339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7</a:t>
                </a:r>
              </a:p>
            </p:txBody>
          </p:sp>
          <p:sp>
            <p:nvSpPr>
              <p:cNvPr id="46" name="Text Box 67"/>
              <p:cNvSpPr txBox="1">
                <a:spLocks noChangeArrowheads="1"/>
              </p:cNvSpPr>
              <p:nvPr/>
            </p:nvSpPr>
            <p:spPr bwMode="auto">
              <a:xfrm>
                <a:off x="4747" y="3294"/>
                <a:ext cx="224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400"/>
                  <a:t>1</a:t>
                </a:r>
              </a:p>
            </p:txBody>
          </p:sp>
          <p:sp>
            <p:nvSpPr>
              <p:cNvPr id="47" name="Line 68"/>
              <p:cNvSpPr>
                <a:spLocks noChangeShapeType="1"/>
              </p:cNvSpPr>
              <p:nvPr/>
            </p:nvSpPr>
            <p:spPr bwMode="auto">
              <a:xfrm>
                <a:off x="4702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8" name="Line 69"/>
              <p:cNvSpPr>
                <a:spLocks noChangeShapeType="1"/>
              </p:cNvSpPr>
              <p:nvPr/>
            </p:nvSpPr>
            <p:spPr bwMode="auto">
              <a:xfrm flipH="1">
                <a:off x="4475" y="3022"/>
                <a:ext cx="136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  <p:sp>
            <p:nvSpPr>
              <p:cNvPr id="49" name="Line 70"/>
              <p:cNvSpPr>
                <a:spLocks noChangeShapeType="1"/>
              </p:cNvSpPr>
              <p:nvPr/>
            </p:nvSpPr>
            <p:spPr bwMode="auto">
              <a:xfrm>
                <a:off x="3969" y="252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2400"/>
              </a:p>
            </p:txBody>
          </p:sp>
        </p:grpSp>
        <p:sp>
          <p:nvSpPr>
            <p:cNvPr id="30" name="AutoShape 72"/>
            <p:cNvSpPr>
              <a:spLocks noChangeArrowheads="1"/>
            </p:cNvSpPr>
            <p:nvPr/>
          </p:nvSpPr>
          <p:spPr bwMode="auto">
            <a:xfrm>
              <a:off x="2517" y="1923"/>
              <a:ext cx="1043" cy="432"/>
            </a:xfrm>
            <a:prstGeom prst="wedgeRectCallout">
              <a:avLst>
                <a:gd name="adj1" fmla="val 53454"/>
                <a:gd name="adj2" fmla="val 95306"/>
              </a:avLst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en-US" altLang="zh-TW" dirty="0"/>
                <a:t>Principal </a:t>
              </a:r>
              <a:r>
                <a:rPr lang="en-US" altLang="zh-TW" dirty="0" err="1"/>
                <a:t>functor</a:t>
              </a:r>
              <a:endParaRPr lang="en-US" altLang="zh-TW" dirty="0"/>
            </a:p>
          </p:txBody>
        </p:sp>
      </p:grpSp>
      <p:sp>
        <p:nvSpPr>
          <p:cNvPr id="50" name="Rectangle 49"/>
          <p:cNvSpPr/>
          <p:nvPr/>
        </p:nvSpPr>
        <p:spPr>
          <a:xfrm>
            <a:off x="914400" y="609600"/>
            <a:ext cx="6186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Examples of Structured </a:t>
            </a:r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Objects: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B85BEC-FCCB-4585-BFCE-091B030423B6}">
  <ds:schemaRefs>
    <ds:schemaRef ds:uri="http://schemas.microsoft.com/office/2006/metadata/propertie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5186</TotalTime>
  <Words>854</Words>
  <Application>Microsoft Office PowerPoint</Application>
  <PresentationFormat>On-screen Show (4:3)</PresentationFormat>
  <Paragraphs>208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Layers</vt:lpstr>
      <vt:lpstr>1_Layers</vt:lpstr>
      <vt:lpstr>Artificial Intelligence  CS370D</vt:lpstr>
      <vt:lpstr>Outline:</vt:lpstr>
      <vt:lpstr>Data Objects:</vt:lpstr>
      <vt:lpstr>Lexical Scope: </vt:lpstr>
      <vt:lpstr>Structured Objects:</vt:lpstr>
      <vt:lpstr>Structured Objects (cont):</vt:lpstr>
      <vt:lpstr>Examples of Structured Objects:</vt:lpstr>
      <vt:lpstr>Examples of Structured Objecs:</vt:lpstr>
      <vt:lpstr>Slide 9</vt:lpstr>
      <vt:lpstr>Matching:</vt:lpstr>
      <vt:lpstr>Examples of matching:</vt:lpstr>
      <vt:lpstr>Examples of matching (cont):</vt:lpstr>
      <vt:lpstr>Examples of matching (cont):</vt:lpstr>
      <vt:lpstr>Examples of matching (cont):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77</cp:revision>
  <dcterms:created xsi:type="dcterms:W3CDTF">2007-03-06T16:30:25Z</dcterms:created>
  <dcterms:modified xsi:type="dcterms:W3CDTF">2015-10-01T21:59:20Z</dcterms:modified>
</cp:coreProperties>
</file>