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7.xml" ContentType="application/vnd.openxmlformats-officedocument.themeOverr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4.xml" ContentType="application/vnd.openxmlformats-officedocument.themeOverr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  <p:sldMasterId id="2147483651" r:id="rId5"/>
  </p:sldMasterIdLst>
  <p:notesMasterIdLst>
    <p:notesMasterId r:id="rId22"/>
  </p:notesMasterIdLst>
  <p:sldIdLst>
    <p:sldId id="299" r:id="rId6"/>
    <p:sldId id="268" r:id="rId7"/>
    <p:sldId id="310" r:id="rId8"/>
    <p:sldId id="309" r:id="rId9"/>
    <p:sldId id="303" r:id="rId10"/>
    <p:sldId id="304" r:id="rId11"/>
    <p:sldId id="311" r:id="rId12"/>
    <p:sldId id="285" r:id="rId13"/>
    <p:sldId id="286" r:id="rId14"/>
    <p:sldId id="287" r:id="rId15"/>
    <p:sldId id="290" r:id="rId16"/>
    <p:sldId id="289" r:id="rId17"/>
    <p:sldId id="306" r:id="rId18"/>
    <p:sldId id="307" r:id="rId19"/>
    <p:sldId id="308" r:id="rId20"/>
    <p:sldId id="295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noProof="0" smtClean="0"/>
              <a:t>Click to edit Master text styles</a:t>
            </a:r>
          </a:p>
          <a:p>
            <a:pPr lvl="1"/>
            <a:r>
              <a:rPr lang="en-US" altLang="ar-SA" noProof="0" smtClean="0"/>
              <a:t>Second level</a:t>
            </a:r>
          </a:p>
          <a:p>
            <a:pPr lvl="2"/>
            <a:r>
              <a:rPr lang="en-US" altLang="ar-SA" noProof="0" smtClean="0"/>
              <a:t>Third level</a:t>
            </a:r>
          </a:p>
          <a:p>
            <a:pPr lvl="3"/>
            <a:r>
              <a:rPr lang="en-US" altLang="ar-SA" noProof="0" smtClean="0"/>
              <a:t>Fourth level</a:t>
            </a:r>
          </a:p>
          <a:p>
            <a:pPr lvl="4"/>
            <a:r>
              <a:rPr lang="en-US" altLang="ar-SA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FB4F90DA-0D5E-41F7-98E6-67DCFC70E413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5325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ar-SA" noProof="0" smtClean="0"/>
              <a:t>Click to edit Master title style</a:t>
            </a:r>
          </a:p>
        </p:txBody>
      </p:sp>
      <p:sp>
        <p:nvSpPr>
          <p:cNvPr id="5326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ar-SA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7B03B-5C50-4AE7-B358-FFB2E8DB265A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CAC15-3D66-461E-BAAC-DCA9D82F4868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1FA86-8710-4B2B-8516-6E1FE40DA274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5530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ar-SA" noProof="0" smtClean="0"/>
              <a:t>Click to edit Master title style</a:t>
            </a:r>
          </a:p>
        </p:txBody>
      </p:sp>
      <p:sp>
        <p:nvSpPr>
          <p:cNvPr id="5530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ar-SA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0D3F6-8CF2-4D13-9A38-BE5D24920C27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9346-9F52-497D-B5FC-11F5F2CA50BC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E2C26-C116-4244-8716-591D629E0AB8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0615C-2808-43CF-841D-80387C0BEB7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30DB7-990E-4624-B0A1-3950F62B4DA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62831-AAEE-4987-8A49-31E3056FE145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24EBD-C603-4B4F-9221-0470E32F8720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B9502-EB27-4247-A126-95E65368229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4EF8E-9E3B-4212-BDC5-F819688D96E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065EA-B9E5-4F99-8D69-429C92F7CF03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7ADD7-E428-47DF-B247-10E779B4D8DE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317AC-DACA-488C-8729-9ED8A76BCC6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D1D50-B7D3-4E49-A359-2E1A87EE5466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946FC-D0F9-48C5-8E88-FD6E8969971B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B9ADD-EB2F-4C76-9351-6FE6FCEEA19B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8FEB8-1C88-4284-BB32-08046C11980D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EC262-1579-4CDB-B4D3-4C6087D67DFA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1826C-11E8-4A18-9F0C-E8F501504EC7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DA0D8-53D4-4371-BB06-D02CA52BD462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522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22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22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B963B77C-514C-4593-81F5-754B34093811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05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ar-SA" altLang="ar-SA" sz="2400">
                <a:latin typeface="Times New Roman" pitchFamily="18" charset="0"/>
              </a:endParaRPr>
            </a:p>
          </p:txBody>
        </p:sp>
        <p:grpSp>
          <p:nvGrpSpPr>
            <p:cNvPr id="2058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059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ar-SA" altLang="ar-SA" sz="2400">
                  <a:latin typeface="Times New Roman" pitchFamily="18" charset="0"/>
                </a:endParaRPr>
              </a:p>
            </p:txBody>
          </p:sp>
          <p:sp>
            <p:nvSpPr>
              <p:cNvPr id="2060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ar-SA"/>
              </a:p>
            </p:txBody>
          </p:sp>
        </p:grpSp>
      </p:grpSp>
      <p:sp>
        <p:nvSpPr>
          <p:cNvPr id="205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title style</a:t>
            </a:r>
          </a:p>
        </p:txBody>
      </p:sp>
      <p:sp>
        <p:nvSpPr>
          <p:cNvPr id="20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 smtClean="0"/>
              <a:t>Click to edit Master text styles</a:t>
            </a:r>
          </a:p>
          <a:p>
            <a:pPr lvl="1"/>
            <a:r>
              <a:rPr lang="en-US" altLang="ar-SA" smtClean="0"/>
              <a:t>Second level</a:t>
            </a:r>
          </a:p>
          <a:p>
            <a:pPr lvl="2"/>
            <a:r>
              <a:rPr lang="en-US" altLang="ar-SA" smtClean="0"/>
              <a:t>Third level</a:t>
            </a:r>
          </a:p>
          <a:p>
            <a:pPr lvl="3"/>
            <a:r>
              <a:rPr lang="en-US" altLang="ar-SA" smtClean="0"/>
              <a:t>Fourth level</a:t>
            </a:r>
          </a:p>
          <a:p>
            <a:pPr lvl="4"/>
            <a:r>
              <a:rPr lang="en-US" altLang="ar-SA" smtClean="0"/>
              <a:t>Fifth level</a:t>
            </a:r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ar-SA"/>
          </a:p>
        </p:txBody>
      </p:sp>
      <p:sp>
        <p:nvSpPr>
          <p:cNvPr id="542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9D28E6EA-0893-45C5-BB07-23FD663363BF}" type="slidenum">
              <a:rPr lang="ar-SA" altLang="ar-SA"/>
              <a:pPr>
                <a:defRPr/>
              </a:pPr>
              <a:t>‹#›</a:t>
            </a:fld>
            <a:endParaRPr lang="en-US" altLang="ar-SA"/>
          </a:p>
        </p:txBody>
      </p:sp>
      <p:sp>
        <p:nvSpPr>
          <p:cNvPr id="2056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5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9665690-41A0-4F7F-B035-8CEC07D932AB}" type="slidenum">
              <a:rPr lang="ar-SA" altLang="ar-SA" smtClean="0"/>
              <a:pPr/>
              <a:t>1</a:t>
            </a:fld>
            <a:endParaRPr lang="en-US" altLang="ar-SA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143000"/>
            <a:ext cx="7772400" cy="2133600"/>
          </a:xfrm>
        </p:spPr>
        <p:txBody>
          <a:bodyPr/>
          <a:lstStyle/>
          <a:p>
            <a:pPr eaLnBrk="1" hangingPunct="1"/>
            <a:r>
              <a:rPr lang="en-US" altLang="ar-SA" smtClean="0"/>
              <a:t>Artificial Intelligence </a:t>
            </a:r>
            <a:br>
              <a:rPr lang="en-US" altLang="ar-SA" smtClean="0"/>
            </a:br>
            <a:r>
              <a:rPr lang="en-US" altLang="ar-SA" sz="4000" smtClean="0"/>
              <a:t>CS370D</a:t>
            </a:r>
            <a:endParaRPr lang="en-GB" altLang="ar-SA" sz="4000" smtClean="0"/>
          </a:p>
        </p:txBody>
      </p:sp>
      <p:sp>
        <p:nvSpPr>
          <p:cNvPr id="5124" name="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Prolog programming</a:t>
            </a:r>
            <a:br>
              <a:rPr lang="en-US" sz="3600" smtClean="0"/>
            </a:br>
            <a:r>
              <a:rPr lang="en-US" smtClean="0"/>
              <a:t>Introduction to Prolog </a:t>
            </a:r>
            <a:endParaRPr lang="ar-SA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2839C20-78B8-4E11-A311-7A5C2952E045}" type="slidenum">
              <a:rPr lang="ar-SA" altLang="ar-SA" smtClean="0"/>
              <a:pPr/>
              <a:t>10</a:t>
            </a:fld>
            <a:endParaRPr lang="en-US" altLang="ar-SA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411162"/>
          </a:xfrm>
        </p:spPr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Defining relations by rules.</a:t>
            </a:r>
            <a:endParaRPr lang="en-US" altLang="ar-SA" sz="3600" b="1" i="1" u="sng" dirty="0" smtClean="0"/>
          </a:p>
        </p:txBody>
      </p:sp>
      <p:sp>
        <p:nvSpPr>
          <p:cNvPr id="23557" name="Oval 9"/>
          <p:cNvSpPr>
            <a:spLocks noChangeArrowheads="1"/>
          </p:cNvSpPr>
          <p:nvPr/>
        </p:nvSpPr>
        <p:spPr bwMode="auto">
          <a:xfrm>
            <a:off x="1219200" y="1676400"/>
            <a:ext cx="338138" cy="338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/>
              <a:t>X</a:t>
            </a:r>
          </a:p>
        </p:txBody>
      </p:sp>
      <p:sp>
        <p:nvSpPr>
          <p:cNvPr id="23558" name="Oval 11"/>
          <p:cNvSpPr>
            <a:spLocks noChangeArrowheads="1"/>
          </p:cNvSpPr>
          <p:nvPr/>
        </p:nvSpPr>
        <p:spPr bwMode="auto">
          <a:xfrm>
            <a:off x="1219200" y="2819400"/>
            <a:ext cx="338138" cy="338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/>
              <a:t>Y</a:t>
            </a:r>
          </a:p>
        </p:txBody>
      </p:sp>
      <p:sp>
        <p:nvSpPr>
          <p:cNvPr id="23559" name="Oval 12"/>
          <p:cNvSpPr>
            <a:spLocks noChangeArrowheads="1"/>
          </p:cNvSpPr>
          <p:nvPr/>
        </p:nvSpPr>
        <p:spPr bwMode="auto">
          <a:xfrm>
            <a:off x="3429000" y="1676400"/>
            <a:ext cx="323850" cy="338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/>
              <a:t>X</a:t>
            </a:r>
          </a:p>
        </p:txBody>
      </p:sp>
      <p:sp>
        <p:nvSpPr>
          <p:cNvPr id="23560" name="Oval 13"/>
          <p:cNvSpPr>
            <a:spLocks noChangeArrowheads="1"/>
          </p:cNvSpPr>
          <p:nvPr/>
        </p:nvSpPr>
        <p:spPr bwMode="auto">
          <a:xfrm>
            <a:off x="3429000" y="2743200"/>
            <a:ext cx="338138" cy="338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 dirty="0"/>
              <a:t>Y</a:t>
            </a:r>
          </a:p>
        </p:txBody>
      </p:sp>
      <p:sp>
        <p:nvSpPr>
          <p:cNvPr id="23561" name="Oval 14"/>
          <p:cNvSpPr>
            <a:spLocks noChangeArrowheads="1"/>
          </p:cNvSpPr>
          <p:nvPr/>
        </p:nvSpPr>
        <p:spPr bwMode="auto">
          <a:xfrm>
            <a:off x="6248400" y="1524000"/>
            <a:ext cx="338138" cy="338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/>
              <a:t>X</a:t>
            </a:r>
          </a:p>
        </p:txBody>
      </p:sp>
      <p:sp>
        <p:nvSpPr>
          <p:cNvPr id="23562" name="Oval 16"/>
          <p:cNvSpPr>
            <a:spLocks noChangeArrowheads="1"/>
          </p:cNvSpPr>
          <p:nvPr/>
        </p:nvSpPr>
        <p:spPr bwMode="auto">
          <a:xfrm>
            <a:off x="6248400" y="2514600"/>
            <a:ext cx="338138" cy="338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/>
              <a:t>Y</a:t>
            </a:r>
          </a:p>
        </p:txBody>
      </p:sp>
      <p:sp>
        <p:nvSpPr>
          <p:cNvPr id="23563" name="Oval 17"/>
          <p:cNvSpPr>
            <a:spLocks noChangeArrowheads="1"/>
          </p:cNvSpPr>
          <p:nvPr/>
        </p:nvSpPr>
        <p:spPr bwMode="auto">
          <a:xfrm>
            <a:off x="6248400" y="3505200"/>
            <a:ext cx="338138" cy="338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/>
              <a:t>Z</a:t>
            </a:r>
          </a:p>
        </p:txBody>
      </p:sp>
      <p:sp>
        <p:nvSpPr>
          <p:cNvPr id="23564" name="Line 25"/>
          <p:cNvSpPr>
            <a:spLocks noChangeShapeType="1"/>
          </p:cNvSpPr>
          <p:nvPr/>
        </p:nvSpPr>
        <p:spPr bwMode="auto">
          <a:xfrm flipH="1">
            <a:off x="1371600" y="2057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23565" name="Line 26"/>
          <p:cNvSpPr>
            <a:spLocks noChangeShapeType="1"/>
          </p:cNvSpPr>
          <p:nvPr/>
        </p:nvSpPr>
        <p:spPr bwMode="auto">
          <a:xfrm>
            <a:off x="3581400" y="2057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23566" name="Line 28"/>
          <p:cNvSpPr>
            <a:spLocks noChangeShapeType="1"/>
          </p:cNvSpPr>
          <p:nvPr/>
        </p:nvSpPr>
        <p:spPr bwMode="auto">
          <a:xfrm>
            <a:off x="6400800" y="1905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23567" name="Line 29"/>
          <p:cNvSpPr>
            <a:spLocks noChangeShapeType="1"/>
          </p:cNvSpPr>
          <p:nvPr/>
        </p:nvSpPr>
        <p:spPr bwMode="auto">
          <a:xfrm>
            <a:off x="6400800" y="2895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23568" name="Arc 34"/>
          <p:cNvSpPr>
            <a:spLocks/>
          </p:cNvSpPr>
          <p:nvPr/>
        </p:nvSpPr>
        <p:spPr bwMode="auto">
          <a:xfrm>
            <a:off x="3810000" y="1828800"/>
            <a:ext cx="381000" cy="1141413"/>
          </a:xfrm>
          <a:custGeom>
            <a:avLst/>
            <a:gdLst>
              <a:gd name="T0" fmla="*/ 87074 w 32690"/>
              <a:gd name="T1" fmla="*/ 1882090 h 43200"/>
              <a:gd name="T2" fmla="*/ 0 w 32690"/>
              <a:gd name="T3" fmla="*/ 28018971 h 43200"/>
              <a:gd name="T4" fmla="*/ 1506436 w 32690"/>
              <a:gd name="T5" fmla="*/ 15078992 h 43200"/>
              <a:gd name="T6" fmla="*/ 0 60000 65536"/>
              <a:gd name="T7" fmla="*/ 0 60000 65536"/>
              <a:gd name="T8" fmla="*/ 0 60000 65536"/>
              <a:gd name="T9" fmla="*/ 0 w 32690"/>
              <a:gd name="T10" fmla="*/ 0 h 43200"/>
              <a:gd name="T11" fmla="*/ 32690 w 3269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690" h="43200" fill="none" extrusionOk="0">
                <a:moveTo>
                  <a:pt x="640" y="2695"/>
                </a:moveTo>
                <a:cubicBezTo>
                  <a:pt x="3839" y="927"/>
                  <a:pt x="7434" y="-1"/>
                  <a:pt x="11090" y="0"/>
                </a:cubicBezTo>
                <a:cubicBezTo>
                  <a:pt x="23019" y="0"/>
                  <a:pt x="32690" y="9670"/>
                  <a:pt x="32690" y="21600"/>
                </a:cubicBezTo>
                <a:cubicBezTo>
                  <a:pt x="32690" y="33529"/>
                  <a:pt x="23019" y="43200"/>
                  <a:pt x="11090" y="43200"/>
                </a:cubicBezTo>
                <a:cubicBezTo>
                  <a:pt x="7184" y="43200"/>
                  <a:pt x="3351" y="42141"/>
                  <a:pt x="0" y="40135"/>
                </a:cubicBezTo>
              </a:path>
              <a:path w="32690" h="43200" stroke="0" extrusionOk="0">
                <a:moveTo>
                  <a:pt x="640" y="2695"/>
                </a:moveTo>
                <a:cubicBezTo>
                  <a:pt x="3839" y="927"/>
                  <a:pt x="7434" y="-1"/>
                  <a:pt x="11090" y="0"/>
                </a:cubicBezTo>
                <a:cubicBezTo>
                  <a:pt x="23019" y="0"/>
                  <a:pt x="32690" y="9670"/>
                  <a:pt x="32690" y="21600"/>
                </a:cubicBezTo>
                <a:cubicBezTo>
                  <a:pt x="32690" y="33529"/>
                  <a:pt x="23019" y="43200"/>
                  <a:pt x="11090" y="43200"/>
                </a:cubicBezTo>
                <a:cubicBezTo>
                  <a:pt x="7184" y="43200"/>
                  <a:pt x="3351" y="42141"/>
                  <a:pt x="0" y="40135"/>
                </a:cubicBezTo>
                <a:lnTo>
                  <a:pt x="11090" y="21600"/>
                </a:lnTo>
                <a:lnTo>
                  <a:pt x="640" y="2695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23569" name="Arc 35"/>
          <p:cNvSpPr>
            <a:spLocks/>
          </p:cNvSpPr>
          <p:nvPr/>
        </p:nvSpPr>
        <p:spPr bwMode="auto">
          <a:xfrm>
            <a:off x="1600200" y="1828800"/>
            <a:ext cx="381000" cy="1141413"/>
          </a:xfrm>
          <a:custGeom>
            <a:avLst/>
            <a:gdLst>
              <a:gd name="T0" fmla="*/ 87074 w 32690"/>
              <a:gd name="T1" fmla="*/ 1882090 h 43200"/>
              <a:gd name="T2" fmla="*/ 0 w 32690"/>
              <a:gd name="T3" fmla="*/ 28018971 h 43200"/>
              <a:gd name="T4" fmla="*/ 1506436 w 32690"/>
              <a:gd name="T5" fmla="*/ 15078992 h 43200"/>
              <a:gd name="T6" fmla="*/ 0 60000 65536"/>
              <a:gd name="T7" fmla="*/ 0 60000 65536"/>
              <a:gd name="T8" fmla="*/ 0 60000 65536"/>
              <a:gd name="T9" fmla="*/ 0 w 32690"/>
              <a:gd name="T10" fmla="*/ 0 h 43200"/>
              <a:gd name="T11" fmla="*/ 32690 w 3269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690" h="43200" fill="none" extrusionOk="0">
                <a:moveTo>
                  <a:pt x="640" y="2695"/>
                </a:moveTo>
                <a:cubicBezTo>
                  <a:pt x="3839" y="927"/>
                  <a:pt x="7434" y="-1"/>
                  <a:pt x="11090" y="0"/>
                </a:cubicBezTo>
                <a:cubicBezTo>
                  <a:pt x="23019" y="0"/>
                  <a:pt x="32690" y="9670"/>
                  <a:pt x="32690" y="21600"/>
                </a:cubicBezTo>
                <a:cubicBezTo>
                  <a:pt x="32690" y="33529"/>
                  <a:pt x="23019" y="43200"/>
                  <a:pt x="11090" y="43200"/>
                </a:cubicBezTo>
                <a:cubicBezTo>
                  <a:pt x="7184" y="43200"/>
                  <a:pt x="3351" y="42141"/>
                  <a:pt x="0" y="40135"/>
                </a:cubicBezTo>
              </a:path>
              <a:path w="32690" h="43200" stroke="0" extrusionOk="0">
                <a:moveTo>
                  <a:pt x="640" y="2695"/>
                </a:moveTo>
                <a:cubicBezTo>
                  <a:pt x="3839" y="927"/>
                  <a:pt x="7434" y="-1"/>
                  <a:pt x="11090" y="0"/>
                </a:cubicBezTo>
                <a:cubicBezTo>
                  <a:pt x="23019" y="0"/>
                  <a:pt x="32690" y="9670"/>
                  <a:pt x="32690" y="21600"/>
                </a:cubicBezTo>
                <a:cubicBezTo>
                  <a:pt x="32690" y="33529"/>
                  <a:pt x="23019" y="43200"/>
                  <a:pt x="11090" y="43200"/>
                </a:cubicBezTo>
                <a:cubicBezTo>
                  <a:pt x="7184" y="43200"/>
                  <a:pt x="3351" y="42141"/>
                  <a:pt x="0" y="40135"/>
                </a:cubicBezTo>
                <a:lnTo>
                  <a:pt x="11090" y="21600"/>
                </a:lnTo>
                <a:lnTo>
                  <a:pt x="640" y="2695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23570" name="Arc 36"/>
          <p:cNvSpPr>
            <a:spLocks/>
          </p:cNvSpPr>
          <p:nvPr/>
        </p:nvSpPr>
        <p:spPr bwMode="auto">
          <a:xfrm>
            <a:off x="6629400" y="1600200"/>
            <a:ext cx="381000" cy="2286000"/>
          </a:xfrm>
          <a:custGeom>
            <a:avLst/>
            <a:gdLst>
              <a:gd name="T0" fmla="*/ 87074 w 32690"/>
              <a:gd name="T1" fmla="*/ 7549251 h 43200"/>
              <a:gd name="T2" fmla="*/ 0 w 32690"/>
              <a:gd name="T3" fmla="*/ 112387710 h 43200"/>
              <a:gd name="T4" fmla="*/ 1506436 w 32690"/>
              <a:gd name="T5" fmla="*/ 60483755 h 43200"/>
              <a:gd name="T6" fmla="*/ 0 60000 65536"/>
              <a:gd name="T7" fmla="*/ 0 60000 65536"/>
              <a:gd name="T8" fmla="*/ 0 60000 65536"/>
              <a:gd name="T9" fmla="*/ 0 w 32690"/>
              <a:gd name="T10" fmla="*/ 0 h 43200"/>
              <a:gd name="T11" fmla="*/ 32690 w 3269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690" h="43200" fill="none" extrusionOk="0">
                <a:moveTo>
                  <a:pt x="640" y="2695"/>
                </a:moveTo>
                <a:cubicBezTo>
                  <a:pt x="3839" y="927"/>
                  <a:pt x="7434" y="-1"/>
                  <a:pt x="11090" y="0"/>
                </a:cubicBezTo>
                <a:cubicBezTo>
                  <a:pt x="23019" y="0"/>
                  <a:pt x="32690" y="9670"/>
                  <a:pt x="32690" y="21600"/>
                </a:cubicBezTo>
                <a:cubicBezTo>
                  <a:pt x="32690" y="33529"/>
                  <a:pt x="23019" y="43200"/>
                  <a:pt x="11090" y="43200"/>
                </a:cubicBezTo>
                <a:cubicBezTo>
                  <a:pt x="7184" y="43200"/>
                  <a:pt x="3351" y="42141"/>
                  <a:pt x="0" y="40135"/>
                </a:cubicBezTo>
              </a:path>
              <a:path w="32690" h="43200" stroke="0" extrusionOk="0">
                <a:moveTo>
                  <a:pt x="640" y="2695"/>
                </a:moveTo>
                <a:cubicBezTo>
                  <a:pt x="3839" y="927"/>
                  <a:pt x="7434" y="-1"/>
                  <a:pt x="11090" y="0"/>
                </a:cubicBezTo>
                <a:cubicBezTo>
                  <a:pt x="23019" y="0"/>
                  <a:pt x="32690" y="9670"/>
                  <a:pt x="32690" y="21600"/>
                </a:cubicBezTo>
                <a:cubicBezTo>
                  <a:pt x="32690" y="33529"/>
                  <a:pt x="23019" y="43200"/>
                  <a:pt x="11090" y="43200"/>
                </a:cubicBezTo>
                <a:cubicBezTo>
                  <a:pt x="7184" y="43200"/>
                  <a:pt x="3351" y="42141"/>
                  <a:pt x="0" y="40135"/>
                </a:cubicBezTo>
                <a:lnTo>
                  <a:pt x="11090" y="21600"/>
                </a:lnTo>
                <a:lnTo>
                  <a:pt x="640" y="2695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23571" name="Text Box 37"/>
          <p:cNvSpPr txBox="1">
            <a:spLocks noChangeArrowheads="1"/>
          </p:cNvSpPr>
          <p:nvPr/>
        </p:nvSpPr>
        <p:spPr bwMode="auto">
          <a:xfrm>
            <a:off x="685800" y="2286000"/>
            <a:ext cx="649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ar-SA" sz="1200" b="1"/>
              <a:t>parent</a:t>
            </a:r>
          </a:p>
        </p:txBody>
      </p:sp>
      <p:sp>
        <p:nvSpPr>
          <p:cNvPr id="23572" name="Text Box 38"/>
          <p:cNvSpPr txBox="1">
            <a:spLocks noChangeArrowheads="1"/>
          </p:cNvSpPr>
          <p:nvPr/>
        </p:nvSpPr>
        <p:spPr bwMode="auto">
          <a:xfrm>
            <a:off x="1828800" y="1828800"/>
            <a:ext cx="84613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ar-SA" sz="1200" b="1"/>
              <a:t>offspring</a:t>
            </a:r>
          </a:p>
        </p:txBody>
      </p:sp>
      <p:sp>
        <p:nvSpPr>
          <p:cNvPr id="23573" name="Text Box 39"/>
          <p:cNvSpPr txBox="1">
            <a:spLocks noChangeArrowheads="1"/>
          </p:cNvSpPr>
          <p:nvPr/>
        </p:nvSpPr>
        <p:spPr bwMode="auto">
          <a:xfrm>
            <a:off x="2895600" y="2362200"/>
            <a:ext cx="649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ar-SA" sz="1200" b="1" dirty="0"/>
              <a:t>parent</a:t>
            </a:r>
          </a:p>
        </p:txBody>
      </p:sp>
      <p:sp>
        <p:nvSpPr>
          <p:cNvPr id="23574" name="Text Box 40"/>
          <p:cNvSpPr txBox="1">
            <a:spLocks noChangeArrowheads="1"/>
          </p:cNvSpPr>
          <p:nvPr/>
        </p:nvSpPr>
        <p:spPr bwMode="auto">
          <a:xfrm>
            <a:off x="3565525" y="1481138"/>
            <a:ext cx="6651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ar-SA" sz="1200" b="1"/>
              <a:t>female</a:t>
            </a:r>
          </a:p>
        </p:txBody>
      </p:sp>
      <p:sp>
        <p:nvSpPr>
          <p:cNvPr id="23575" name="Text Box 41"/>
          <p:cNvSpPr txBox="1">
            <a:spLocks noChangeArrowheads="1"/>
          </p:cNvSpPr>
          <p:nvPr/>
        </p:nvSpPr>
        <p:spPr bwMode="auto">
          <a:xfrm>
            <a:off x="4114800" y="1981200"/>
            <a:ext cx="7000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ar-SA" sz="1200" b="1"/>
              <a:t>mother</a:t>
            </a:r>
          </a:p>
        </p:txBody>
      </p:sp>
      <p:sp>
        <p:nvSpPr>
          <p:cNvPr id="23576" name="Text Box 42"/>
          <p:cNvSpPr txBox="1">
            <a:spLocks noChangeArrowheads="1"/>
          </p:cNvSpPr>
          <p:nvPr/>
        </p:nvSpPr>
        <p:spPr bwMode="auto">
          <a:xfrm>
            <a:off x="5791200" y="1905000"/>
            <a:ext cx="649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ar-SA" sz="1200" b="1"/>
              <a:t>parent</a:t>
            </a:r>
          </a:p>
        </p:txBody>
      </p:sp>
      <p:sp>
        <p:nvSpPr>
          <p:cNvPr id="23577" name="Text Box 43"/>
          <p:cNvSpPr txBox="1">
            <a:spLocks noChangeArrowheads="1"/>
          </p:cNvSpPr>
          <p:nvPr/>
        </p:nvSpPr>
        <p:spPr bwMode="auto">
          <a:xfrm>
            <a:off x="5715000" y="3048000"/>
            <a:ext cx="6492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ar-SA" sz="1200" b="1"/>
              <a:t>parent</a:t>
            </a:r>
          </a:p>
        </p:txBody>
      </p:sp>
      <p:sp>
        <p:nvSpPr>
          <p:cNvPr id="23578" name="Text Box 44"/>
          <p:cNvSpPr txBox="1">
            <a:spLocks noChangeArrowheads="1"/>
          </p:cNvSpPr>
          <p:nvPr/>
        </p:nvSpPr>
        <p:spPr bwMode="auto">
          <a:xfrm>
            <a:off x="6934200" y="2438400"/>
            <a:ext cx="1073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ar-SA" sz="1200" b="1"/>
              <a:t>grandparent</a:t>
            </a:r>
          </a:p>
        </p:txBody>
      </p:sp>
      <p:sp>
        <p:nvSpPr>
          <p:cNvPr id="23579" name="Text Box 45"/>
          <p:cNvSpPr txBox="1">
            <a:spLocks noChangeArrowheads="1"/>
          </p:cNvSpPr>
          <p:nvPr/>
        </p:nvSpPr>
        <p:spPr bwMode="auto">
          <a:xfrm>
            <a:off x="974725" y="3922713"/>
            <a:ext cx="824828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altLang="ar-SA" sz="2000" dirty="0" smtClean="0">
                <a:latin typeface="+mn-lt"/>
              </a:rPr>
              <a:t> </a:t>
            </a:r>
            <a:r>
              <a:rPr lang="fr-FR" altLang="ar-SA" sz="2000" dirty="0" err="1" smtClean="0">
                <a:latin typeface="+mn-lt"/>
              </a:rPr>
              <a:t>Nodes</a:t>
            </a:r>
            <a:r>
              <a:rPr lang="fr-FR" altLang="ar-SA" sz="2000" dirty="0" smtClean="0">
                <a:latin typeface="+mn-lt"/>
              </a:rPr>
              <a:t> correspond to </a:t>
            </a:r>
            <a:r>
              <a:rPr lang="fr-FR" altLang="ar-SA" sz="2000" dirty="0" err="1" smtClean="0">
                <a:latin typeface="+mn-lt"/>
              </a:rPr>
              <a:t>objects</a:t>
            </a:r>
            <a:r>
              <a:rPr lang="fr-FR" altLang="ar-SA" sz="2000" dirty="0" smtClean="0">
                <a:latin typeface="+mn-lt"/>
              </a:rPr>
              <a:t>: arguments of relations.</a:t>
            </a:r>
          </a:p>
          <a:p>
            <a:pPr>
              <a:buFont typeface="Wingdings" pitchFamily="2" charset="2"/>
              <a:buChar char="Ø"/>
            </a:pPr>
            <a:endParaRPr lang="fr-FR" altLang="ar-SA" sz="2000" dirty="0">
              <a:latin typeface="+mn-lt"/>
            </a:endParaRPr>
          </a:p>
          <a:p>
            <a:pPr>
              <a:buFont typeface="Wingdings" pitchFamily="2" charset="2"/>
              <a:buChar char="Ø"/>
            </a:pPr>
            <a:r>
              <a:rPr lang="fr-FR" altLang="ar-SA" sz="2000" dirty="0" smtClean="0">
                <a:latin typeface="+mn-lt"/>
              </a:rPr>
              <a:t> Arcs </a:t>
            </a:r>
            <a:r>
              <a:rPr lang="fr-FR" altLang="ar-SA" sz="2000" dirty="0" err="1" smtClean="0">
                <a:latin typeface="+mn-lt"/>
              </a:rPr>
              <a:t>between</a:t>
            </a:r>
            <a:r>
              <a:rPr lang="fr-FR" altLang="ar-SA" sz="2000" dirty="0" smtClean="0">
                <a:latin typeface="+mn-lt"/>
              </a:rPr>
              <a:t> </a:t>
            </a:r>
            <a:r>
              <a:rPr lang="fr-FR" altLang="ar-SA" sz="2000" dirty="0" err="1" smtClean="0">
                <a:latin typeface="+mn-lt"/>
              </a:rPr>
              <a:t>nodes</a:t>
            </a:r>
            <a:r>
              <a:rPr lang="fr-FR" altLang="ar-SA" sz="2000" dirty="0" smtClean="0">
                <a:latin typeface="+mn-lt"/>
              </a:rPr>
              <a:t> correspond to </a:t>
            </a:r>
            <a:r>
              <a:rPr lang="fr-FR" altLang="ar-SA" sz="2000" dirty="0" err="1" smtClean="0">
                <a:latin typeface="+mn-lt"/>
              </a:rPr>
              <a:t>binary</a:t>
            </a:r>
            <a:r>
              <a:rPr lang="fr-FR" altLang="ar-SA" sz="2000" dirty="0" smtClean="0">
                <a:latin typeface="+mn-lt"/>
              </a:rPr>
              <a:t> relations. Arcs are </a:t>
            </a:r>
            <a:r>
              <a:rPr lang="fr-FR" altLang="ar-SA" sz="2000" dirty="0" err="1" smtClean="0">
                <a:latin typeface="+mn-lt"/>
              </a:rPr>
              <a:t>oriented</a:t>
            </a:r>
            <a:r>
              <a:rPr lang="fr-FR" altLang="ar-SA" sz="2000" dirty="0" smtClean="0">
                <a:latin typeface="+mn-lt"/>
              </a:rPr>
              <a:t> </a:t>
            </a:r>
          </a:p>
          <a:p>
            <a:r>
              <a:rPr lang="fr-FR" altLang="ar-SA" sz="2000" dirty="0" smtClean="0">
                <a:latin typeface="+mn-lt"/>
              </a:rPr>
              <a:t> </a:t>
            </a:r>
            <a:r>
              <a:rPr lang="fr-FR" altLang="ar-SA" sz="2000" dirty="0" err="1">
                <a:latin typeface="+mn-lt"/>
              </a:rPr>
              <a:t>so</a:t>
            </a:r>
            <a:r>
              <a:rPr lang="fr-FR" altLang="ar-SA" sz="2000" dirty="0">
                <a:latin typeface="+mn-lt"/>
              </a:rPr>
              <a:t> as to point </a:t>
            </a:r>
            <a:r>
              <a:rPr lang="fr-FR" altLang="ar-SA" sz="2000" dirty="0" err="1">
                <a:latin typeface="+mn-lt"/>
              </a:rPr>
              <a:t>from</a:t>
            </a:r>
            <a:r>
              <a:rPr lang="fr-FR" altLang="ar-SA" sz="2000" dirty="0">
                <a:latin typeface="+mn-lt"/>
              </a:rPr>
              <a:t> the first to the second argument.</a:t>
            </a:r>
          </a:p>
          <a:p>
            <a:pPr>
              <a:buFont typeface="Wingdings" pitchFamily="2" charset="2"/>
              <a:buChar char="Ø"/>
            </a:pPr>
            <a:endParaRPr lang="fr-FR" altLang="ar-SA" sz="2000" dirty="0">
              <a:latin typeface="+mn-lt"/>
            </a:endParaRPr>
          </a:p>
          <a:p>
            <a:pPr>
              <a:buFont typeface="Wingdings" pitchFamily="2" charset="2"/>
              <a:buChar char="Ø"/>
            </a:pPr>
            <a:r>
              <a:rPr lang="fr-FR" altLang="ar-SA" sz="2000" dirty="0">
                <a:latin typeface="+mn-lt"/>
              </a:rPr>
              <a:t> </a:t>
            </a:r>
            <a:r>
              <a:rPr lang="fr-FR" altLang="ar-SA" sz="2000" dirty="0" err="1">
                <a:latin typeface="+mn-lt"/>
              </a:rPr>
              <a:t>Unary</a:t>
            </a:r>
            <a:r>
              <a:rPr lang="fr-FR" altLang="ar-SA" sz="2000" dirty="0">
                <a:latin typeface="+mn-lt"/>
              </a:rPr>
              <a:t> relations are </a:t>
            </a:r>
            <a:r>
              <a:rPr lang="fr-FR" altLang="ar-SA" sz="2000" dirty="0" err="1">
                <a:latin typeface="+mn-lt"/>
              </a:rPr>
              <a:t>represented</a:t>
            </a:r>
            <a:r>
              <a:rPr lang="fr-FR" altLang="ar-SA" sz="2000" dirty="0">
                <a:latin typeface="+mn-lt"/>
              </a:rPr>
              <a:t> by </a:t>
            </a:r>
            <a:r>
              <a:rPr lang="fr-FR" altLang="ar-SA" sz="2000" dirty="0" err="1">
                <a:latin typeface="+mn-lt"/>
              </a:rPr>
              <a:t>marking</a:t>
            </a:r>
            <a:r>
              <a:rPr lang="fr-FR" altLang="ar-SA" sz="2000" dirty="0">
                <a:latin typeface="+mn-lt"/>
              </a:rPr>
              <a:t> the </a:t>
            </a:r>
            <a:r>
              <a:rPr lang="fr-FR" altLang="ar-SA" sz="2000" dirty="0" err="1">
                <a:latin typeface="+mn-lt"/>
              </a:rPr>
              <a:t>corresponding</a:t>
            </a:r>
            <a:r>
              <a:rPr lang="fr-FR" altLang="ar-SA" sz="2000" dirty="0">
                <a:latin typeface="+mn-lt"/>
              </a:rPr>
              <a:t> </a:t>
            </a:r>
            <a:r>
              <a:rPr lang="fr-FR" altLang="ar-SA" sz="2000" dirty="0" err="1">
                <a:latin typeface="+mn-lt"/>
              </a:rPr>
              <a:t>node</a:t>
            </a:r>
            <a:r>
              <a:rPr lang="fr-FR" altLang="ar-SA" sz="2000" dirty="0">
                <a:latin typeface="+mn-lt"/>
              </a:rPr>
              <a:t> </a:t>
            </a:r>
          </a:p>
          <a:p>
            <a:r>
              <a:rPr lang="fr-FR" altLang="ar-SA" sz="2000" dirty="0" smtClean="0">
                <a:latin typeface="+mn-lt"/>
              </a:rPr>
              <a:t> </a:t>
            </a:r>
            <a:r>
              <a:rPr lang="fr-FR" altLang="ar-SA" sz="2000" dirty="0">
                <a:latin typeface="+mn-lt"/>
              </a:rPr>
              <a:t>by the </a:t>
            </a:r>
            <a:r>
              <a:rPr lang="fr-FR" altLang="ar-SA" sz="2000" dirty="0" err="1">
                <a:latin typeface="+mn-lt"/>
              </a:rPr>
              <a:t>name</a:t>
            </a:r>
            <a:r>
              <a:rPr lang="fr-FR" altLang="ar-SA" sz="2000" dirty="0">
                <a:latin typeface="+mn-lt"/>
              </a:rPr>
              <a:t> of the relation.  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8CE2594-361D-455F-982D-977DACD5D032}" type="slidenum">
              <a:rPr lang="ar-SA" altLang="ar-SA" smtClean="0"/>
              <a:pPr/>
              <a:t>11</a:t>
            </a:fld>
            <a:endParaRPr lang="en-US" altLang="ar-SA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7772400" cy="411162"/>
          </a:xfrm>
        </p:spPr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Defining relations by rules.</a:t>
            </a:r>
            <a:endParaRPr lang="en-US" altLang="ar-SA" sz="3600" b="1" i="1" u="sng" dirty="0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46237"/>
            <a:ext cx="8229600" cy="5211763"/>
          </a:xfrm>
        </p:spPr>
        <p:txBody>
          <a:bodyPr/>
          <a:lstStyle/>
          <a:p>
            <a:pPr algn="just" rtl="0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fr-FR" altLang="ar-SA" dirty="0" smtClean="0">
                <a:solidFill>
                  <a:schemeClr val="accent5">
                    <a:lumMod val="25000"/>
                  </a:schemeClr>
                </a:solidFill>
              </a:rPr>
              <a:t>Question: </a:t>
            </a:r>
            <a:r>
              <a:rPr lang="fr-FR" altLang="ar-SA" dirty="0" err="1" smtClean="0">
                <a:solidFill>
                  <a:schemeClr val="accent5">
                    <a:lumMod val="25000"/>
                  </a:schemeClr>
                </a:solidFill>
              </a:rPr>
              <a:t>define</a:t>
            </a:r>
            <a:r>
              <a:rPr lang="fr-FR" altLang="ar-SA" dirty="0" smtClean="0">
                <a:solidFill>
                  <a:schemeClr val="accent5">
                    <a:lumMod val="25000"/>
                  </a:schemeClr>
                </a:solidFill>
              </a:rPr>
              <a:t> the relation </a:t>
            </a:r>
            <a:r>
              <a:rPr lang="fr-FR" altLang="ar-SA" dirty="0" err="1" smtClean="0">
                <a:solidFill>
                  <a:schemeClr val="accent5">
                    <a:lumMod val="25000"/>
                  </a:schemeClr>
                </a:solidFill>
              </a:rPr>
              <a:t>sister</a:t>
            </a:r>
            <a:r>
              <a:rPr lang="fr-FR" altLang="ar-SA" sz="2400" dirty="0" smtClean="0"/>
              <a:t>:</a:t>
            </a:r>
          </a:p>
          <a:p>
            <a:pPr algn="just" rtl="0" eaLnBrk="1" hangingPunct="1">
              <a:buClr>
                <a:schemeClr val="accent2"/>
              </a:buClr>
              <a:buFont typeface="Wingdings" pitchFamily="2" charset="2"/>
              <a:buNone/>
            </a:pPr>
            <a:endParaRPr lang="fr-FR" altLang="ar-SA" sz="2400" dirty="0" smtClean="0"/>
          </a:p>
          <a:p>
            <a:pPr algn="just" rtl="0" eaLnBrk="1" hangingPunct="1">
              <a:buClr>
                <a:schemeClr val="accent2"/>
              </a:buClr>
              <a:buFont typeface="Wingdings" pitchFamily="2" charset="2"/>
              <a:buNone/>
            </a:pPr>
            <a:endParaRPr lang="fr-FR" altLang="ar-SA" sz="2400" dirty="0" smtClean="0"/>
          </a:p>
        </p:txBody>
      </p:sp>
      <p:sp>
        <p:nvSpPr>
          <p:cNvPr id="24581" name="Oval 4"/>
          <p:cNvSpPr>
            <a:spLocks noChangeArrowheads="1"/>
          </p:cNvSpPr>
          <p:nvPr/>
        </p:nvSpPr>
        <p:spPr bwMode="auto">
          <a:xfrm>
            <a:off x="4114800" y="1981200"/>
            <a:ext cx="323850" cy="3238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/>
              <a:t>Z</a:t>
            </a:r>
          </a:p>
        </p:txBody>
      </p:sp>
      <p:sp>
        <p:nvSpPr>
          <p:cNvPr id="24582" name="Oval 5"/>
          <p:cNvSpPr>
            <a:spLocks noChangeArrowheads="1"/>
          </p:cNvSpPr>
          <p:nvPr/>
        </p:nvSpPr>
        <p:spPr bwMode="auto">
          <a:xfrm>
            <a:off x="3352800" y="3276600"/>
            <a:ext cx="338138" cy="338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/>
              <a:t>X</a:t>
            </a:r>
          </a:p>
        </p:txBody>
      </p:sp>
      <p:sp>
        <p:nvSpPr>
          <p:cNvPr id="24583" name="Oval 6"/>
          <p:cNvSpPr>
            <a:spLocks noChangeArrowheads="1"/>
          </p:cNvSpPr>
          <p:nvPr/>
        </p:nvSpPr>
        <p:spPr bwMode="auto">
          <a:xfrm>
            <a:off x="4724400" y="3276600"/>
            <a:ext cx="338138" cy="338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altLang="ar-SA"/>
              <a:t>Y</a:t>
            </a:r>
          </a:p>
        </p:txBody>
      </p:sp>
      <p:sp>
        <p:nvSpPr>
          <p:cNvPr id="24584" name="Line 7"/>
          <p:cNvSpPr>
            <a:spLocks noChangeShapeType="1"/>
          </p:cNvSpPr>
          <p:nvPr/>
        </p:nvSpPr>
        <p:spPr bwMode="auto">
          <a:xfrm flipH="1">
            <a:off x="3581400" y="2286000"/>
            <a:ext cx="609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24585" name="Line 8"/>
          <p:cNvSpPr>
            <a:spLocks noChangeShapeType="1"/>
          </p:cNvSpPr>
          <p:nvPr/>
        </p:nvSpPr>
        <p:spPr bwMode="auto">
          <a:xfrm>
            <a:off x="4343400" y="2286000"/>
            <a:ext cx="457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24586" name="Line 9"/>
          <p:cNvSpPr>
            <a:spLocks noChangeShapeType="1"/>
          </p:cNvSpPr>
          <p:nvPr/>
        </p:nvSpPr>
        <p:spPr bwMode="auto">
          <a:xfrm>
            <a:off x="3733800" y="3429000"/>
            <a:ext cx="9906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24587" name="Text Box 16"/>
          <p:cNvSpPr txBox="1">
            <a:spLocks noChangeArrowheads="1"/>
          </p:cNvSpPr>
          <p:nvPr/>
        </p:nvSpPr>
        <p:spPr bwMode="auto">
          <a:xfrm>
            <a:off x="3184525" y="2601913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ar-SA" sz="1400"/>
              <a:t>parent</a:t>
            </a:r>
          </a:p>
        </p:txBody>
      </p:sp>
      <p:sp>
        <p:nvSpPr>
          <p:cNvPr id="24588" name="Text Box 17"/>
          <p:cNvSpPr txBox="1">
            <a:spLocks noChangeArrowheads="1"/>
          </p:cNvSpPr>
          <p:nvPr/>
        </p:nvSpPr>
        <p:spPr bwMode="auto">
          <a:xfrm>
            <a:off x="4648200" y="25908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ar-SA" sz="1400"/>
              <a:t>parent</a:t>
            </a:r>
          </a:p>
        </p:txBody>
      </p:sp>
      <p:sp>
        <p:nvSpPr>
          <p:cNvPr id="24589" name="Text Box 18"/>
          <p:cNvSpPr txBox="1">
            <a:spLocks noChangeArrowheads="1"/>
          </p:cNvSpPr>
          <p:nvPr/>
        </p:nvSpPr>
        <p:spPr bwMode="auto">
          <a:xfrm>
            <a:off x="3946525" y="3440113"/>
            <a:ext cx="657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ar-SA" sz="1400" b="1"/>
              <a:t>sister</a:t>
            </a:r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>
            <a:off x="1050925" y="4303713"/>
            <a:ext cx="5396093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fr-FR" altLang="ar-SA" sz="2400" dirty="0"/>
              <a:t>For </a:t>
            </a:r>
            <a:r>
              <a:rPr lang="fr-FR" altLang="ar-SA" sz="2400" dirty="0" err="1"/>
              <a:t>any</a:t>
            </a:r>
            <a:r>
              <a:rPr lang="fr-FR" altLang="ar-SA" sz="2400" dirty="0"/>
              <a:t> X and Y</a:t>
            </a:r>
          </a:p>
          <a:p>
            <a:pPr marL="342900" indent="-342900"/>
            <a:r>
              <a:rPr lang="fr-FR" altLang="ar-SA" sz="2400" dirty="0"/>
              <a:t>X </a:t>
            </a:r>
            <a:r>
              <a:rPr lang="fr-FR" altLang="ar-SA" sz="2400" dirty="0" err="1"/>
              <a:t>is</a:t>
            </a:r>
            <a:r>
              <a:rPr lang="fr-FR" altLang="ar-SA" sz="2400" dirty="0"/>
              <a:t> a </a:t>
            </a:r>
            <a:r>
              <a:rPr lang="fr-FR" altLang="ar-SA" sz="2400" dirty="0" err="1"/>
              <a:t>sister</a:t>
            </a:r>
            <a:r>
              <a:rPr lang="fr-FR" altLang="ar-SA" sz="2400" dirty="0"/>
              <a:t> of Y if</a:t>
            </a:r>
          </a:p>
          <a:p>
            <a:pPr marL="342900" indent="-342900">
              <a:buFontTx/>
              <a:buAutoNum type="arabicPeriod"/>
            </a:pPr>
            <a:r>
              <a:rPr lang="fr-FR" altLang="ar-SA" sz="2400" dirty="0" err="1"/>
              <a:t>Both</a:t>
            </a:r>
            <a:r>
              <a:rPr lang="fr-FR" altLang="ar-SA" sz="2400" dirty="0"/>
              <a:t> X and Y have the </a:t>
            </a:r>
            <a:r>
              <a:rPr lang="fr-FR" altLang="ar-SA" sz="2400" dirty="0" err="1"/>
              <a:t>same</a:t>
            </a:r>
            <a:r>
              <a:rPr lang="fr-FR" altLang="ar-SA" sz="2400" dirty="0"/>
              <a:t> parent</a:t>
            </a:r>
          </a:p>
          <a:p>
            <a:pPr marL="342900" indent="-342900">
              <a:buFontTx/>
              <a:buAutoNum type="arabicPeriod"/>
            </a:pPr>
            <a:r>
              <a:rPr lang="fr-FR" altLang="ar-SA" sz="2400" dirty="0"/>
              <a:t>X </a:t>
            </a:r>
            <a:r>
              <a:rPr lang="fr-FR" altLang="ar-SA" sz="2400" dirty="0" err="1"/>
              <a:t>is</a:t>
            </a:r>
            <a:r>
              <a:rPr lang="fr-FR" altLang="ar-SA" sz="2400" dirty="0"/>
              <a:t> a </a:t>
            </a:r>
            <a:r>
              <a:rPr lang="fr-FR" altLang="ar-SA" sz="2400" dirty="0" err="1"/>
              <a:t>female</a:t>
            </a:r>
            <a:endParaRPr lang="fr-FR" altLang="ar-SA" sz="2400" dirty="0"/>
          </a:p>
          <a:p>
            <a:pPr marL="342900" indent="-342900"/>
            <a:endParaRPr lang="fr-FR" altLang="ar-SA" dirty="0"/>
          </a:p>
          <a:p>
            <a:pPr marL="342900" indent="-342900"/>
            <a:endParaRPr lang="fr-FR" altLang="ar-SA" dirty="0">
              <a:solidFill>
                <a:srgbClr val="800000"/>
              </a:solidFill>
            </a:endParaRPr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6629400" y="4343400"/>
            <a:ext cx="1912703" cy="2054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ar-SA" sz="2400" b="1" dirty="0" err="1">
                <a:solidFill>
                  <a:srgbClr val="800000"/>
                </a:solidFill>
              </a:rPr>
              <a:t>sister</a:t>
            </a:r>
            <a:r>
              <a:rPr lang="fr-FR" altLang="ar-SA" sz="2400" b="1" dirty="0">
                <a:solidFill>
                  <a:srgbClr val="800000"/>
                </a:solidFill>
              </a:rPr>
              <a:t>(X,Y):-</a:t>
            </a:r>
          </a:p>
          <a:p>
            <a:endParaRPr lang="fr-FR" altLang="ar-SA" sz="1050" b="1" dirty="0">
              <a:solidFill>
                <a:srgbClr val="800000"/>
              </a:solidFill>
            </a:endParaRPr>
          </a:p>
          <a:p>
            <a:r>
              <a:rPr lang="fr-FR" altLang="ar-SA" sz="2400" b="1" dirty="0" err="1">
                <a:solidFill>
                  <a:srgbClr val="800000"/>
                </a:solidFill>
              </a:rPr>
              <a:t>female</a:t>
            </a:r>
            <a:r>
              <a:rPr lang="fr-FR" altLang="ar-SA" sz="2400" b="1" dirty="0">
                <a:solidFill>
                  <a:srgbClr val="800000"/>
                </a:solidFill>
              </a:rPr>
              <a:t>(X),</a:t>
            </a:r>
          </a:p>
          <a:p>
            <a:endParaRPr lang="fr-FR" altLang="ar-SA" sz="1050" b="1" dirty="0">
              <a:solidFill>
                <a:srgbClr val="800000"/>
              </a:solidFill>
            </a:endParaRPr>
          </a:p>
          <a:p>
            <a:r>
              <a:rPr lang="fr-FR" altLang="ar-SA" sz="2400" b="1" dirty="0">
                <a:solidFill>
                  <a:srgbClr val="800000"/>
                </a:solidFill>
              </a:rPr>
              <a:t>parent(Z,X),</a:t>
            </a:r>
          </a:p>
          <a:p>
            <a:endParaRPr lang="fr-FR" altLang="ar-SA" sz="1050" b="1" dirty="0">
              <a:solidFill>
                <a:srgbClr val="800000"/>
              </a:solidFill>
            </a:endParaRPr>
          </a:p>
          <a:p>
            <a:r>
              <a:rPr lang="fr-FR" altLang="ar-SA" sz="2400" b="1" dirty="0">
                <a:solidFill>
                  <a:srgbClr val="800000"/>
                </a:solidFill>
              </a:rPr>
              <a:t>parent(Z,Y).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68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68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8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68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8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8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6A900FA-0F35-454C-B39C-60627E43DBE5}" type="slidenum">
              <a:rPr lang="ar-SA" altLang="ar-SA" smtClean="0"/>
              <a:pPr/>
              <a:t>12</a:t>
            </a:fld>
            <a:endParaRPr lang="en-US" altLang="ar-SA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7772400" cy="563562"/>
          </a:xfrm>
        </p:spPr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Defining relations by rules.</a:t>
            </a:r>
            <a:endParaRPr lang="fr-FR" altLang="ar-SA" sz="3600" b="1" i="1" u="sng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98637"/>
            <a:ext cx="8229600" cy="5059363"/>
          </a:xfrm>
        </p:spPr>
        <p:txBody>
          <a:bodyPr/>
          <a:lstStyle/>
          <a:p>
            <a:pPr algn="l" rtl="0" eaLnBrk="1" hangingPunct="1">
              <a:buNone/>
            </a:pPr>
            <a:r>
              <a:rPr lang="fr-FR" altLang="ar-SA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fr-FR" altLang="ar-SA" dirty="0" err="1" smtClean="0">
                <a:solidFill>
                  <a:schemeClr val="accent5">
                    <a:lumMod val="25000"/>
                  </a:schemeClr>
                </a:solidFill>
              </a:rPr>
              <a:t>Let’s</a:t>
            </a:r>
            <a:r>
              <a:rPr lang="fr-FR" altLang="ar-SA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fr-FR" altLang="ar-SA" dirty="0" err="1" smtClean="0">
                <a:solidFill>
                  <a:schemeClr val="accent5">
                    <a:lumMod val="25000"/>
                  </a:schemeClr>
                </a:solidFill>
              </a:rPr>
              <a:t>ask</a:t>
            </a:r>
            <a:r>
              <a:rPr lang="fr-FR" altLang="ar-SA" dirty="0" smtClean="0">
                <a:solidFill>
                  <a:schemeClr val="accent5">
                    <a:lumMod val="25000"/>
                  </a:schemeClr>
                </a:solidFill>
              </a:rPr>
              <a:t> the question:</a:t>
            </a:r>
          </a:p>
          <a:p>
            <a:pPr algn="l" rtl="0" eaLnBrk="1" hangingPunct="1"/>
            <a:endParaRPr lang="fr-FR" altLang="ar-SA" sz="2400" dirty="0" smtClean="0"/>
          </a:p>
          <a:p>
            <a:pPr algn="l" rtl="0" eaLnBrk="1" hangingPunct="1"/>
            <a:r>
              <a:rPr lang="fr-FR" altLang="ar-SA" sz="2400" dirty="0" smtClean="0"/>
              <a:t> </a:t>
            </a:r>
            <a:r>
              <a:rPr lang="fr-FR" altLang="ar-SA" sz="2400" dirty="0" err="1" smtClean="0"/>
              <a:t>is</a:t>
            </a:r>
            <a:r>
              <a:rPr lang="fr-FR" altLang="ar-SA" sz="2400" dirty="0" smtClean="0"/>
              <a:t> </a:t>
            </a:r>
            <a:r>
              <a:rPr lang="fr-FR" altLang="ar-SA" sz="2400" dirty="0" err="1" smtClean="0"/>
              <a:t>meriam</a:t>
            </a:r>
            <a:r>
              <a:rPr lang="fr-FR" altLang="ar-SA" sz="2400" dirty="0" smtClean="0"/>
              <a:t> </a:t>
            </a:r>
            <a:r>
              <a:rPr lang="fr-FR" altLang="ar-SA" sz="2400" dirty="0" err="1" smtClean="0"/>
              <a:t>sister</a:t>
            </a:r>
            <a:r>
              <a:rPr lang="fr-FR" altLang="ar-SA" sz="2400" dirty="0" smtClean="0"/>
              <a:t> of </a:t>
            </a:r>
            <a:r>
              <a:rPr lang="fr-FR" altLang="ar-SA" sz="2400" dirty="0" err="1" smtClean="0"/>
              <a:t>khaled</a:t>
            </a:r>
            <a:r>
              <a:rPr lang="fr-FR" altLang="ar-SA" sz="2400" dirty="0" smtClean="0"/>
              <a:t>?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fr-FR" altLang="ar-SA" sz="2400" dirty="0" smtClean="0">
                <a:solidFill>
                  <a:srgbClr val="800000"/>
                </a:solidFill>
              </a:rPr>
              <a:t>?-</a:t>
            </a:r>
            <a:r>
              <a:rPr lang="fr-FR" altLang="ar-SA" sz="2400" dirty="0" err="1" smtClean="0">
                <a:solidFill>
                  <a:srgbClr val="800000"/>
                </a:solidFill>
              </a:rPr>
              <a:t>sister</a:t>
            </a:r>
            <a:r>
              <a:rPr lang="fr-FR" altLang="ar-SA" sz="2400" dirty="0" smtClean="0">
                <a:solidFill>
                  <a:srgbClr val="800000"/>
                </a:solidFill>
              </a:rPr>
              <a:t>(</a:t>
            </a:r>
            <a:r>
              <a:rPr lang="fr-FR" altLang="ar-SA" sz="2400" dirty="0" err="1" smtClean="0">
                <a:solidFill>
                  <a:srgbClr val="800000"/>
                </a:solidFill>
              </a:rPr>
              <a:t>meriam,khaled</a:t>
            </a:r>
            <a:r>
              <a:rPr lang="fr-FR" altLang="ar-SA" sz="2400" dirty="0" smtClean="0">
                <a:solidFill>
                  <a:srgbClr val="800000"/>
                </a:solidFill>
              </a:rPr>
              <a:t>).</a:t>
            </a:r>
          </a:p>
          <a:p>
            <a:pPr algn="l" rtl="0" eaLnBrk="1" hangingPunct="1">
              <a:buFont typeface="Wingdings" pitchFamily="2" charset="2"/>
              <a:buNone/>
            </a:pPr>
            <a:endParaRPr lang="fr-FR" altLang="ar-SA" sz="2400" dirty="0" smtClean="0">
              <a:solidFill>
                <a:srgbClr val="800000"/>
              </a:solidFill>
            </a:endParaRPr>
          </a:p>
          <a:p>
            <a:pPr algn="l" rtl="0" eaLnBrk="1" hangingPunct="1"/>
            <a:r>
              <a:rPr lang="fr-FR" altLang="ar-SA" sz="2400" dirty="0" err="1" smtClean="0"/>
              <a:t>Another</a:t>
            </a:r>
            <a:r>
              <a:rPr lang="fr-FR" altLang="ar-SA" sz="2400" dirty="0" smtClean="0"/>
              <a:t> question: </a:t>
            </a:r>
            <a:r>
              <a:rPr lang="fr-FR" altLang="ar-SA" sz="2400" dirty="0" err="1" smtClean="0"/>
              <a:t>who</a:t>
            </a:r>
            <a:r>
              <a:rPr lang="fr-FR" altLang="ar-SA" sz="2400" dirty="0" smtClean="0"/>
              <a:t> </a:t>
            </a:r>
            <a:r>
              <a:rPr lang="fr-FR" altLang="ar-SA" sz="2400" dirty="0" err="1" smtClean="0"/>
              <a:t>is</a:t>
            </a:r>
            <a:r>
              <a:rPr lang="fr-FR" altLang="ar-SA" sz="2400" dirty="0" smtClean="0"/>
              <a:t> </a:t>
            </a:r>
            <a:r>
              <a:rPr lang="fr-FR" altLang="ar-SA" sz="2400" dirty="0" err="1" smtClean="0"/>
              <a:t>khaled’s</a:t>
            </a:r>
            <a:r>
              <a:rPr lang="fr-FR" altLang="ar-SA" sz="2400" dirty="0" smtClean="0"/>
              <a:t> </a:t>
            </a:r>
            <a:r>
              <a:rPr lang="fr-FR" altLang="ar-SA" sz="2400" dirty="0" err="1" smtClean="0"/>
              <a:t>sister</a:t>
            </a:r>
            <a:r>
              <a:rPr lang="fr-FR" altLang="ar-SA" sz="2400" dirty="0" smtClean="0"/>
              <a:t>?</a:t>
            </a:r>
          </a:p>
          <a:p>
            <a:pPr algn="l" rtl="0" eaLnBrk="1" hangingPunct="1"/>
            <a:endParaRPr lang="fr-FR" altLang="ar-SA" sz="2400" dirty="0" smtClean="0"/>
          </a:p>
          <a:p>
            <a:pPr algn="l" rtl="0" eaLnBrk="1" hangingPunct="1">
              <a:buFont typeface="Wingdings" pitchFamily="2" charset="2"/>
              <a:buNone/>
            </a:pPr>
            <a:r>
              <a:rPr lang="fr-FR" altLang="ar-SA" sz="2400" dirty="0" smtClean="0">
                <a:solidFill>
                  <a:srgbClr val="800000"/>
                </a:solidFill>
              </a:rPr>
              <a:t>?-</a:t>
            </a:r>
            <a:r>
              <a:rPr lang="fr-FR" altLang="ar-SA" sz="2400" dirty="0" err="1" smtClean="0">
                <a:solidFill>
                  <a:srgbClr val="800000"/>
                </a:solidFill>
              </a:rPr>
              <a:t>sister</a:t>
            </a:r>
            <a:r>
              <a:rPr lang="fr-FR" altLang="ar-SA" sz="2400" dirty="0" smtClean="0">
                <a:solidFill>
                  <a:srgbClr val="800000"/>
                </a:solidFill>
              </a:rPr>
              <a:t>(</a:t>
            </a:r>
            <a:r>
              <a:rPr lang="fr-FR" altLang="ar-SA" sz="2400" dirty="0" err="1" smtClean="0">
                <a:solidFill>
                  <a:srgbClr val="800000"/>
                </a:solidFill>
              </a:rPr>
              <a:t>X,khaled</a:t>
            </a:r>
            <a:r>
              <a:rPr lang="fr-FR" altLang="ar-SA" sz="2400" dirty="0" smtClean="0">
                <a:solidFill>
                  <a:srgbClr val="800000"/>
                </a:solidFill>
              </a:rPr>
              <a:t>).</a:t>
            </a:r>
          </a:p>
          <a:p>
            <a:pPr algn="l" rtl="0" eaLnBrk="1" hangingPunct="1">
              <a:buFont typeface="Wingdings" pitchFamily="2" charset="2"/>
              <a:buNone/>
            </a:pPr>
            <a:endParaRPr lang="fr-FR" altLang="ar-SA" sz="2400" dirty="0" smtClean="0">
              <a:solidFill>
                <a:srgbClr val="800000"/>
              </a:solidFill>
            </a:endParaRPr>
          </a:p>
          <a:p>
            <a:pPr algn="l" rtl="0" eaLnBrk="1" hangingPunct="1"/>
            <a:r>
              <a:rPr lang="fr-FR" altLang="ar-SA" sz="2400" dirty="0" err="1" smtClean="0">
                <a:solidFill>
                  <a:srgbClr val="800000"/>
                </a:solidFill>
              </a:rPr>
              <a:t>Think</a:t>
            </a:r>
            <a:r>
              <a:rPr lang="fr-FR" altLang="ar-SA" sz="2400" dirty="0" smtClean="0">
                <a:solidFill>
                  <a:srgbClr val="800000"/>
                </a:solidFill>
              </a:rPr>
              <a:t> about ?-</a:t>
            </a:r>
            <a:r>
              <a:rPr lang="fr-FR" altLang="ar-SA" sz="2400" dirty="0" err="1" smtClean="0">
                <a:solidFill>
                  <a:srgbClr val="800000"/>
                </a:solidFill>
              </a:rPr>
              <a:t>sister</a:t>
            </a:r>
            <a:r>
              <a:rPr lang="fr-FR" altLang="ar-SA" sz="2400" dirty="0" smtClean="0">
                <a:solidFill>
                  <a:srgbClr val="800000"/>
                </a:solidFill>
              </a:rPr>
              <a:t>(</a:t>
            </a:r>
            <a:r>
              <a:rPr lang="fr-FR" altLang="ar-SA" sz="2400" dirty="0" err="1" smtClean="0">
                <a:solidFill>
                  <a:srgbClr val="800000"/>
                </a:solidFill>
              </a:rPr>
              <a:t>X,meriam</a:t>
            </a:r>
            <a:r>
              <a:rPr lang="fr-FR" altLang="ar-SA" sz="2400" dirty="0" smtClean="0">
                <a:solidFill>
                  <a:srgbClr val="800000"/>
                </a:solidFill>
              </a:rPr>
              <a:t>).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fr-FR" altLang="ar-SA" sz="2400" dirty="0" smtClean="0"/>
              <a:t>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Recursive rule</a:t>
            </a:r>
            <a:endParaRPr lang="ar-SA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772400" cy="4530725"/>
          </a:xfrm>
        </p:spPr>
        <p:txBody>
          <a:bodyPr/>
          <a:lstStyle/>
          <a:p>
            <a:pPr algn="l" rtl="0" eaLnBrk="1" hangingPunct="1"/>
            <a:r>
              <a:rPr lang="en-US" dirty="0" smtClean="0"/>
              <a:t>Let’s describe the predecessor relation , this relation will be defined in term of parent relation.</a:t>
            </a:r>
          </a:p>
          <a:p>
            <a:pPr algn="l" rtl="0" eaLnBrk="1" hangingPunct="1"/>
            <a:r>
              <a:rPr lang="en-US" dirty="0" smtClean="0"/>
              <a:t>For all X and Z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dirty="0" smtClean="0"/>
              <a:t>   X is a predecessor of Z if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dirty="0" smtClean="0"/>
              <a:t>        X is a parent of Z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dirty="0" smtClean="0"/>
          </a:p>
          <a:p>
            <a:pPr algn="l" rtl="0"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C00000"/>
                </a:solidFill>
              </a:rPr>
              <a:t>predecessor( X , Z ) :- parent( X , Z ).</a:t>
            </a:r>
            <a:endParaRPr lang="ar-SA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u="sng" dirty="0" smtClean="0">
                <a:solidFill>
                  <a:srgbClr val="C00000"/>
                </a:solidFill>
              </a:rPr>
              <a:t>Recursive rule</a:t>
            </a:r>
            <a:endParaRPr lang="ar-SA" sz="3600" u="sng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 rtl="0" eaLnBrk="1" hangingPunct="1">
              <a:defRPr/>
            </a:pPr>
            <a:r>
              <a:rPr lang="en-US" b="1" dirty="0" smtClean="0"/>
              <a:t>What about indirect </a:t>
            </a:r>
            <a:r>
              <a:rPr lang="en-US" b="1" dirty="0" smtClean="0"/>
              <a:t>predecessor</a:t>
            </a:r>
            <a:r>
              <a:rPr lang="en-US" b="1" dirty="0" smtClean="0"/>
              <a:t>?</a:t>
            </a:r>
            <a:endParaRPr lang="en-US" b="1" dirty="0" smtClean="0"/>
          </a:p>
          <a:p>
            <a:pPr marL="109728" indent="0" algn="l" rtl="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dirty="0" smtClean="0"/>
              <a:t>The rule will be as the following: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dirty="0" smtClean="0"/>
              <a:t>predecessor(X,Z):-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dirty="0" smtClean="0"/>
              <a:t> parent(X,Y),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dirty="0" smtClean="0"/>
              <a:t> parent(Y,Z).</a:t>
            </a:r>
            <a:endParaRPr lang="ar-SA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dirty="0" smtClean="0"/>
              <a:t> 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dirty="0" smtClean="0"/>
              <a:t>predecessor(X,Z):-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dirty="0" smtClean="0"/>
              <a:t> parent(X,Y1),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dirty="0" smtClean="0"/>
              <a:t>parent(Y1,Y2),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dirty="0" smtClean="0"/>
              <a:t>parent(y2,Z).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dirty="0" smtClean="0"/>
              <a:t>…….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dirty="0" smtClean="0"/>
              <a:t>…….</a:t>
            </a:r>
            <a:endParaRPr lang="ar-SA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ar-SA" dirty="0"/>
          </a:p>
        </p:txBody>
      </p:sp>
      <p:sp>
        <p:nvSpPr>
          <p:cNvPr id="4" name="Oval 3"/>
          <p:cNvSpPr/>
          <p:nvPr/>
        </p:nvSpPr>
        <p:spPr>
          <a:xfrm>
            <a:off x="6786563" y="857250"/>
            <a:ext cx="857250" cy="8572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endParaRPr lang="ar-SA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786563" y="2000250"/>
            <a:ext cx="857250" cy="8572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Y1</a:t>
            </a:r>
            <a:endParaRPr lang="ar-SA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786563" y="5500688"/>
            <a:ext cx="857250" cy="8572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z</a:t>
            </a:r>
            <a:endParaRPr lang="ar-SA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786563" y="3143250"/>
            <a:ext cx="857250" cy="8572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y2</a:t>
            </a:r>
            <a:endParaRPr lang="ar-SA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786563" y="4357688"/>
            <a:ext cx="857250" cy="8572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Y3</a:t>
            </a:r>
            <a:endParaRPr lang="ar-SA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Straight Arrow Connector 9"/>
          <p:cNvCxnSpPr>
            <a:stCxn id="4" idx="4"/>
            <a:endCxn id="5" idx="0"/>
          </p:cNvCxnSpPr>
          <p:nvPr/>
        </p:nvCxnSpPr>
        <p:spPr>
          <a:xfrm rot="5400000">
            <a:off x="7073107" y="1856581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4"/>
            <a:endCxn id="7" idx="0"/>
          </p:cNvCxnSpPr>
          <p:nvPr/>
        </p:nvCxnSpPr>
        <p:spPr>
          <a:xfrm rot="5400000">
            <a:off x="7073107" y="2999581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4"/>
            <a:endCxn id="8" idx="0"/>
          </p:cNvCxnSpPr>
          <p:nvPr/>
        </p:nvCxnSpPr>
        <p:spPr>
          <a:xfrm rot="5400000">
            <a:off x="7037388" y="4179888"/>
            <a:ext cx="35718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4"/>
            <a:endCxn id="6" idx="0"/>
          </p:cNvCxnSpPr>
          <p:nvPr/>
        </p:nvCxnSpPr>
        <p:spPr>
          <a:xfrm rot="5400000">
            <a:off x="7073107" y="5358606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1" name="TextBox 20"/>
          <p:cNvSpPr txBox="1">
            <a:spLocks noChangeArrowheads="1"/>
          </p:cNvSpPr>
          <p:nvPr/>
        </p:nvSpPr>
        <p:spPr bwMode="auto">
          <a:xfrm>
            <a:off x="7500938" y="3286125"/>
            <a:ext cx="16430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Predecessor</a:t>
            </a:r>
            <a:endParaRPr lang="ar-SA"/>
          </a:p>
        </p:txBody>
      </p:sp>
      <p:sp>
        <p:nvSpPr>
          <p:cNvPr id="27662" name="TextBox 27"/>
          <p:cNvSpPr txBox="1">
            <a:spLocks noChangeArrowheads="1"/>
          </p:cNvSpPr>
          <p:nvPr/>
        </p:nvSpPr>
        <p:spPr bwMode="auto">
          <a:xfrm>
            <a:off x="5143500" y="1643063"/>
            <a:ext cx="16430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 smtClean="0"/>
              <a:t>      parent</a:t>
            </a:r>
            <a:endParaRPr lang="ar-SA" dirty="0"/>
          </a:p>
        </p:txBody>
      </p:sp>
      <p:cxnSp>
        <p:nvCxnSpPr>
          <p:cNvPr id="30" name="Curved Connector 29"/>
          <p:cNvCxnSpPr>
            <a:stCxn id="4" idx="6"/>
            <a:endCxn id="6" idx="6"/>
          </p:cNvCxnSpPr>
          <p:nvPr/>
        </p:nvCxnSpPr>
        <p:spPr>
          <a:xfrm>
            <a:off x="7643813" y="1285875"/>
            <a:ext cx="1587" cy="4643438"/>
          </a:xfrm>
          <a:prstGeom prst="curvedConnector3">
            <a:avLst>
              <a:gd name="adj1" fmla="val 1439546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4" name="TextBox 30"/>
          <p:cNvSpPr txBox="1">
            <a:spLocks noChangeArrowheads="1"/>
          </p:cNvSpPr>
          <p:nvPr/>
        </p:nvSpPr>
        <p:spPr bwMode="auto">
          <a:xfrm>
            <a:off x="5143500" y="2786063"/>
            <a:ext cx="16430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 smtClean="0"/>
              <a:t>      parent</a:t>
            </a:r>
            <a:endParaRPr lang="ar-SA" dirty="0"/>
          </a:p>
        </p:txBody>
      </p:sp>
      <p:sp>
        <p:nvSpPr>
          <p:cNvPr id="27665" name="TextBox 31"/>
          <p:cNvSpPr txBox="1">
            <a:spLocks noChangeArrowheads="1"/>
          </p:cNvSpPr>
          <p:nvPr/>
        </p:nvSpPr>
        <p:spPr bwMode="auto">
          <a:xfrm>
            <a:off x="5143500" y="4000500"/>
            <a:ext cx="16430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 smtClean="0"/>
              <a:t>      parent</a:t>
            </a:r>
            <a:endParaRPr lang="ar-SA" dirty="0"/>
          </a:p>
        </p:txBody>
      </p:sp>
      <p:sp>
        <p:nvSpPr>
          <p:cNvPr id="27666" name="TextBox 32"/>
          <p:cNvSpPr txBox="1">
            <a:spLocks noChangeArrowheads="1"/>
          </p:cNvSpPr>
          <p:nvPr/>
        </p:nvSpPr>
        <p:spPr bwMode="auto">
          <a:xfrm>
            <a:off x="5143500" y="5214938"/>
            <a:ext cx="16430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 smtClean="0"/>
              <a:t>      parent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u="sng" dirty="0" smtClean="0">
                <a:solidFill>
                  <a:srgbClr val="C00000"/>
                </a:solidFill>
              </a:rPr>
              <a:t>Recursive rule</a:t>
            </a:r>
            <a:endParaRPr lang="ar-SA" sz="3600" u="sng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772400" cy="4530725"/>
          </a:xfrm>
        </p:spPr>
        <p:txBody>
          <a:bodyPr>
            <a:normAutofit/>
          </a:bodyPr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dirty="0" smtClean="0"/>
              <a:t>For all X and Z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dirty="0" smtClean="0"/>
              <a:t>there is a Y such that </a:t>
            </a:r>
          </a:p>
          <a:p>
            <a:pPr marL="624078" indent="-514350" algn="l" rtl="0" eaLnBrk="1" hangingPunct="1">
              <a:buFont typeface="Wingdings" pitchFamily="2" charset="2"/>
              <a:buAutoNum type="arabicParenBoth"/>
              <a:defRPr/>
            </a:pPr>
            <a:r>
              <a:rPr lang="en-US" dirty="0" smtClean="0"/>
              <a:t>X is the parent of Y , and</a:t>
            </a:r>
          </a:p>
          <a:p>
            <a:pPr marL="624078" indent="-514350" algn="l" rtl="0" eaLnBrk="1" hangingPunct="1">
              <a:buFont typeface="Wingdings" pitchFamily="2" charset="2"/>
              <a:buAutoNum type="arabicParenBoth"/>
              <a:defRPr/>
            </a:pPr>
            <a:r>
              <a:rPr lang="en-US" dirty="0" smtClean="0"/>
              <a:t> Y is a predecessor of Z.</a:t>
            </a:r>
          </a:p>
          <a:p>
            <a:pPr marL="624078" indent="-514350" algn="l" rtl="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marL="624078" indent="-514350" algn="l" rtl="0" eaLnBrk="1" hangingPunct="1">
              <a:buFont typeface="Wingdings" pitchFamily="2" charset="2"/>
              <a:buNone/>
              <a:defRPr/>
            </a:pPr>
            <a:r>
              <a:rPr lang="en-US" dirty="0" smtClean="0"/>
              <a:t>predecessor( X , Z ):-</a:t>
            </a:r>
          </a:p>
          <a:p>
            <a:pPr marL="624078" indent="-514350" algn="l" rtl="0" eaLnBrk="1" hangingPunct="1">
              <a:buFont typeface="Wingdings" pitchFamily="2" charset="2"/>
              <a:buNone/>
              <a:defRPr/>
            </a:pPr>
            <a:r>
              <a:rPr lang="en-US" dirty="0" smtClean="0"/>
              <a:t> parent( X , Y ),</a:t>
            </a:r>
          </a:p>
          <a:p>
            <a:pPr marL="624078" indent="-514350" algn="l" rtl="0" eaLnBrk="1" hangingPunct="1">
              <a:buFont typeface="Wingdings" pitchFamily="2" charset="2"/>
              <a:buNone/>
              <a:defRPr/>
            </a:pPr>
            <a:r>
              <a:rPr lang="en-US" u="sng" dirty="0" smtClean="0"/>
              <a:t>predecessor</a:t>
            </a:r>
            <a:r>
              <a:rPr lang="en-US" dirty="0" smtClean="0"/>
              <a:t>( Y , Z ).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ar-SA" dirty="0"/>
          </a:p>
        </p:txBody>
      </p:sp>
      <p:sp>
        <p:nvSpPr>
          <p:cNvPr id="4" name="Oval 3"/>
          <p:cNvSpPr/>
          <p:nvPr/>
        </p:nvSpPr>
        <p:spPr>
          <a:xfrm>
            <a:off x="6786563" y="857250"/>
            <a:ext cx="857250" cy="8572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endParaRPr lang="ar-SA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786563" y="2000250"/>
            <a:ext cx="857250" cy="8572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Y1</a:t>
            </a:r>
            <a:endParaRPr lang="ar-SA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786563" y="5500688"/>
            <a:ext cx="857250" cy="8572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z</a:t>
            </a:r>
            <a:endParaRPr lang="ar-SA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786563" y="3143250"/>
            <a:ext cx="857250" cy="8572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y2</a:t>
            </a:r>
            <a:endParaRPr lang="ar-SA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786563" y="4357688"/>
            <a:ext cx="857250" cy="8572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Y3</a:t>
            </a:r>
            <a:endParaRPr lang="ar-SA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Straight Arrow Connector 9"/>
          <p:cNvCxnSpPr>
            <a:stCxn id="4" idx="4"/>
            <a:endCxn id="5" idx="0"/>
          </p:cNvCxnSpPr>
          <p:nvPr/>
        </p:nvCxnSpPr>
        <p:spPr>
          <a:xfrm rot="5400000">
            <a:off x="7073107" y="1856581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4"/>
            <a:endCxn id="7" idx="0"/>
          </p:cNvCxnSpPr>
          <p:nvPr/>
        </p:nvCxnSpPr>
        <p:spPr>
          <a:xfrm rot="5400000">
            <a:off x="7073107" y="2999581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4"/>
            <a:endCxn id="8" idx="0"/>
          </p:cNvCxnSpPr>
          <p:nvPr/>
        </p:nvCxnSpPr>
        <p:spPr>
          <a:xfrm rot="5400000">
            <a:off x="7037388" y="4179888"/>
            <a:ext cx="35718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4"/>
            <a:endCxn id="6" idx="0"/>
          </p:cNvCxnSpPr>
          <p:nvPr/>
        </p:nvCxnSpPr>
        <p:spPr>
          <a:xfrm rot="5400000">
            <a:off x="7073107" y="5358606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5" name="TextBox 20"/>
          <p:cNvSpPr txBox="1">
            <a:spLocks noChangeArrowheads="1"/>
          </p:cNvSpPr>
          <p:nvPr/>
        </p:nvSpPr>
        <p:spPr bwMode="auto">
          <a:xfrm>
            <a:off x="7729538" y="3352800"/>
            <a:ext cx="16430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Predecessor</a:t>
            </a:r>
            <a:endParaRPr lang="ar-SA"/>
          </a:p>
        </p:txBody>
      </p:sp>
      <p:sp>
        <p:nvSpPr>
          <p:cNvPr id="28686" name="TextBox 27"/>
          <p:cNvSpPr txBox="1">
            <a:spLocks noChangeArrowheads="1"/>
          </p:cNvSpPr>
          <p:nvPr/>
        </p:nvSpPr>
        <p:spPr bwMode="auto">
          <a:xfrm>
            <a:off x="5143500" y="1643063"/>
            <a:ext cx="16430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parent</a:t>
            </a:r>
            <a:endParaRPr lang="ar-SA"/>
          </a:p>
        </p:txBody>
      </p:sp>
      <p:cxnSp>
        <p:nvCxnSpPr>
          <p:cNvPr id="30" name="Curved Connector 29"/>
          <p:cNvCxnSpPr>
            <a:stCxn id="5" idx="6"/>
            <a:endCxn id="6" idx="6"/>
          </p:cNvCxnSpPr>
          <p:nvPr/>
        </p:nvCxnSpPr>
        <p:spPr>
          <a:xfrm>
            <a:off x="7643813" y="2428875"/>
            <a:ext cx="1587" cy="3500438"/>
          </a:xfrm>
          <a:prstGeom prst="curvedConnector3">
            <a:avLst>
              <a:gd name="adj1" fmla="val 1439546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8" name="TextBox 30"/>
          <p:cNvSpPr txBox="1">
            <a:spLocks noChangeArrowheads="1"/>
          </p:cNvSpPr>
          <p:nvPr/>
        </p:nvSpPr>
        <p:spPr bwMode="auto">
          <a:xfrm>
            <a:off x="5143500" y="2786063"/>
            <a:ext cx="16430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parent</a:t>
            </a:r>
            <a:endParaRPr lang="ar-SA"/>
          </a:p>
        </p:txBody>
      </p:sp>
      <p:sp>
        <p:nvSpPr>
          <p:cNvPr id="28689" name="TextBox 31"/>
          <p:cNvSpPr txBox="1">
            <a:spLocks noChangeArrowheads="1"/>
          </p:cNvSpPr>
          <p:nvPr/>
        </p:nvSpPr>
        <p:spPr bwMode="auto">
          <a:xfrm>
            <a:off x="5208588" y="3662363"/>
            <a:ext cx="16430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parent</a:t>
            </a:r>
            <a:endParaRPr lang="ar-SA"/>
          </a:p>
        </p:txBody>
      </p:sp>
      <p:sp>
        <p:nvSpPr>
          <p:cNvPr id="28690" name="TextBox 32"/>
          <p:cNvSpPr txBox="1">
            <a:spLocks noChangeArrowheads="1"/>
          </p:cNvSpPr>
          <p:nvPr/>
        </p:nvSpPr>
        <p:spPr bwMode="auto">
          <a:xfrm>
            <a:off x="5143500" y="5529263"/>
            <a:ext cx="16430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parent</a:t>
            </a:r>
            <a:endParaRPr lang="ar-SA"/>
          </a:p>
        </p:txBody>
      </p:sp>
      <p:cxnSp>
        <p:nvCxnSpPr>
          <p:cNvPr id="20" name="Curved Connector 19"/>
          <p:cNvCxnSpPr>
            <a:stCxn id="7" idx="2"/>
            <a:endCxn id="6" idx="2"/>
          </p:cNvCxnSpPr>
          <p:nvPr/>
        </p:nvCxnSpPr>
        <p:spPr>
          <a:xfrm rot="10800000" flipV="1">
            <a:off x="6786563" y="3571875"/>
            <a:ext cx="1587" cy="2357438"/>
          </a:xfrm>
          <a:prstGeom prst="curvedConnector3">
            <a:avLst>
              <a:gd name="adj1" fmla="val 1439546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92" name="TextBox 24"/>
          <p:cNvSpPr txBox="1">
            <a:spLocks noChangeArrowheads="1"/>
          </p:cNvSpPr>
          <p:nvPr/>
        </p:nvSpPr>
        <p:spPr bwMode="auto">
          <a:xfrm>
            <a:off x="5181600" y="4741863"/>
            <a:ext cx="16430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Predecessor</a:t>
            </a:r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F184DA2-02A7-4183-9979-3E1E34F3C157}" type="slidenum">
              <a:rPr lang="ar-SA" altLang="ar-SA" smtClean="0"/>
              <a:pPr/>
              <a:t>16</a:t>
            </a:fld>
            <a:endParaRPr lang="en-US" altLang="ar-SA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85800"/>
            <a:ext cx="7772400" cy="639762"/>
          </a:xfrm>
        </p:spPr>
        <p:txBody>
          <a:bodyPr/>
          <a:lstStyle/>
          <a:p>
            <a:pPr eaLnBrk="1" hangingPunct="1"/>
            <a:r>
              <a:rPr lang="fr-FR" altLang="ar-SA" sz="3600" u="sng" dirty="0" err="1" smtClean="0">
                <a:solidFill>
                  <a:srgbClr val="C00000"/>
                </a:solidFill>
              </a:rPr>
              <a:t>Summary</a:t>
            </a:r>
            <a:endParaRPr lang="fr-FR" altLang="ar-SA" sz="3600" u="sng" dirty="0" smtClean="0">
              <a:solidFill>
                <a:srgbClr val="C0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22437"/>
            <a:ext cx="8229600" cy="5135563"/>
          </a:xfrm>
        </p:spPr>
        <p:txBody>
          <a:bodyPr>
            <a:normAutofit fontScale="85000" lnSpcReduction="10000"/>
          </a:bodyPr>
          <a:lstStyle/>
          <a:p>
            <a:pPr marL="609600" indent="-609600" algn="l" rtl="0" eaLnBrk="1" hangingPunct="1">
              <a:lnSpc>
                <a:spcPct val="150000"/>
              </a:lnSpc>
            </a:pPr>
            <a:r>
              <a:rPr lang="en-US" altLang="ar-SA" sz="2000" dirty="0" smtClean="0"/>
              <a:t>Prolog </a:t>
            </a:r>
            <a:r>
              <a:rPr lang="en-US" altLang="ar-SA" sz="2000" dirty="0" smtClean="0"/>
              <a:t>programs can be extended by simply adding new clauses.</a:t>
            </a:r>
          </a:p>
          <a:p>
            <a:pPr marL="609600" indent="-609600" algn="l" rtl="0" eaLnBrk="1" hangingPunct="1">
              <a:lnSpc>
                <a:spcPct val="150000"/>
              </a:lnSpc>
            </a:pPr>
            <a:r>
              <a:rPr lang="en-US" altLang="ar-SA" sz="2000" dirty="0" smtClean="0"/>
              <a:t>Prolog clauses are of three types: facts, rules and questions.</a:t>
            </a:r>
          </a:p>
          <a:p>
            <a:pPr marL="609600" indent="-609600" algn="l" rtl="0" eaLnBrk="1" hangingPunct="1">
              <a:lnSpc>
                <a:spcPct val="150000"/>
              </a:lnSpc>
            </a:pPr>
            <a:r>
              <a:rPr lang="en-US" altLang="ar-SA" sz="2000" dirty="0" smtClean="0"/>
              <a:t>Facts declare things that are always, unconditionally, true.</a:t>
            </a:r>
          </a:p>
          <a:p>
            <a:pPr marL="609600" indent="-609600" algn="l" rtl="0" eaLnBrk="1" hangingPunct="1">
              <a:lnSpc>
                <a:spcPct val="150000"/>
              </a:lnSpc>
            </a:pPr>
            <a:r>
              <a:rPr lang="en-US" altLang="ar-SA" sz="2000" dirty="0" smtClean="0"/>
              <a:t>Rules declare things that are true depending on a given condition.</a:t>
            </a:r>
          </a:p>
          <a:p>
            <a:pPr marL="609600" indent="-609600" algn="l" rtl="0" eaLnBrk="1" hangingPunct="1">
              <a:lnSpc>
                <a:spcPct val="150000"/>
              </a:lnSpc>
            </a:pPr>
            <a:r>
              <a:rPr lang="en-US" altLang="ar-SA" sz="2000" dirty="0" smtClean="0"/>
              <a:t>By means of questions the user can ask the program what things are true.</a:t>
            </a:r>
          </a:p>
          <a:p>
            <a:pPr marL="609600" indent="-609600" algn="l" rtl="0" eaLnBrk="1" hangingPunct="1">
              <a:lnSpc>
                <a:spcPct val="150000"/>
              </a:lnSpc>
            </a:pPr>
            <a:r>
              <a:rPr lang="en-US" altLang="ar-SA" sz="2000" dirty="0" smtClean="0"/>
              <a:t>Prolog clauses consist of the head and the body. The body is a list of goals separated by commas. Commas are understood as conjunctions.</a:t>
            </a:r>
          </a:p>
          <a:p>
            <a:pPr marL="609600" indent="-609600" algn="l" rtl="0" eaLnBrk="1" hangingPunct="1">
              <a:lnSpc>
                <a:spcPct val="150000"/>
              </a:lnSpc>
            </a:pPr>
            <a:r>
              <a:rPr lang="en-US" altLang="ar-SA" sz="2000" dirty="0" smtClean="0"/>
              <a:t>Facts are clauses that have a head and the empty body. Questions have only the body. Rules have a head and a body.</a:t>
            </a:r>
          </a:p>
          <a:p>
            <a:pPr marL="609600" indent="-609600" algn="l" rtl="0" eaLnBrk="1" hangingPunct="1">
              <a:lnSpc>
                <a:spcPct val="150000"/>
              </a:lnSpc>
            </a:pPr>
            <a:r>
              <a:rPr lang="en-US" altLang="ar-SA" sz="2000" dirty="0" smtClean="0"/>
              <a:t>Variables are instantiated when the system answers questions.</a:t>
            </a:r>
          </a:p>
          <a:p>
            <a:pPr marL="609600" indent="-609600" algn="l" rtl="0" eaLnBrk="1" hangingPunct="1">
              <a:lnSpc>
                <a:spcPct val="150000"/>
              </a:lnSpc>
            </a:pPr>
            <a:r>
              <a:rPr lang="en-US" altLang="ar-SA" sz="2000" dirty="0" smtClean="0"/>
              <a:t>Variables are assumed to be universally quantified (for all).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2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en-US" sz="3600" u="sng" dirty="0" smtClean="0">
                <a:solidFill>
                  <a:schemeClr val="accent6">
                    <a:lumMod val="75000"/>
                  </a:schemeClr>
                </a:solidFill>
              </a:rPr>
              <a:t> Syntax of Prolog: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8229600" cy="4297363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 smtClean="0"/>
              <a:t>Terms.</a:t>
            </a:r>
            <a:endParaRPr lang="en-US" sz="2400" dirty="0" smtClean="0"/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 smtClean="0"/>
              <a:t>Facts and </a:t>
            </a:r>
            <a:r>
              <a:rPr lang="en-US" sz="2400" dirty="0" smtClean="0"/>
              <a:t>Rules.</a:t>
            </a:r>
            <a:endParaRPr lang="en-US" sz="2400" dirty="0" smtClean="0"/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 smtClean="0"/>
              <a:t>Programs.</a:t>
            </a:r>
            <a:endParaRPr lang="en-US" sz="2400" dirty="0" smtClean="0"/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400" dirty="0" smtClean="0"/>
              <a:t>Queries.</a:t>
            </a:r>
            <a:endParaRPr lang="en-US" sz="24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3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09600"/>
            <a:ext cx="7772400" cy="712787"/>
          </a:xfrm>
        </p:spPr>
        <p:txBody>
          <a:bodyPr/>
          <a:lstStyle/>
          <a:p>
            <a:pPr rtl="0" eaLnBrk="1" hangingPunct="1">
              <a:lnSpc>
                <a:spcPct val="90000"/>
              </a:lnSpc>
              <a:defRPr/>
            </a:pPr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Syntax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 of Prolog: </a:t>
            </a:r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Terms</a:t>
            </a:r>
            <a:endParaRPr lang="fr-FR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46237"/>
            <a:ext cx="8229600" cy="5211763"/>
          </a:xfrm>
        </p:spPr>
        <p:txBody>
          <a:bodyPr/>
          <a:lstStyle/>
          <a:p>
            <a:pPr marL="609600" indent="-609600" algn="l" rtl="0" eaLnBrk="1" hangingPunct="1">
              <a:buFont typeface="Wingdings" pitchFamily="2" charset="2"/>
              <a:buNone/>
            </a:pPr>
            <a:endParaRPr lang="fr-FR" altLang="ar-SA" sz="1050" dirty="0" smtClean="0"/>
          </a:p>
          <a:p>
            <a:pPr algn="l" rtl="0">
              <a:buNone/>
            </a:pPr>
            <a:r>
              <a:rPr lang="en-US" sz="2400" dirty="0" smtClean="0"/>
              <a:t>   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A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- Constants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:</a:t>
            </a:r>
          </a:p>
          <a:p>
            <a:pPr algn="l" rtl="0">
              <a:buNone/>
            </a:pPr>
            <a:r>
              <a:rPr lang="en-US" sz="2400" dirty="0" smtClean="0"/>
              <a:t>    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1- Identifiers: </a:t>
            </a:r>
            <a:r>
              <a:rPr lang="en-US" sz="2400" dirty="0" smtClean="0"/>
              <a:t>sequences </a:t>
            </a:r>
            <a:r>
              <a:rPr lang="en-US" sz="2400" dirty="0" smtClean="0"/>
              <a:t>of letters, digits, or underscore “_”  that start with lower case </a:t>
            </a:r>
            <a:r>
              <a:rPr lang="en-US" sz="2400" dirty="0" err="1" smtClean="0"/>
              <a:t>letters.Ex</a:t>
            </a:r>
            <a:r>
              <a:rPr lang="en-US" sz="2400" dirty="0" smtClean="0"/>
              <a:t>: </a:t>
            </a:r>
            <a:r>
              <a:rPr lang="en-US" sz="2400" dirty="0" err="1" smtClean="0"/>
              <a:t>noura</a:t>
            </a:r>
            <a:r>
              <a:rPr lang="en-US" sz="2400" dirty="0" smtClean="0"/>
              <a:t>, x25</a:t>
            </a:r>
            <a:r>
              <a:rPr lang="en-US" sz="2400" dirty="0" smtClean="0"/>
              <a:t>, x_25, </a:t>
            </a:r>
            <a:r>
              <a:rPr lang="en-US" sz="2400" dirty="0" err="1" smtClean="0"/>
              <a:t>alpha_beta</a:t>
            </a:r>
            <a:r>
              <a:rPr lang="en-US" sz="2400" dirty="0" smtClean="0"/>
              <a:t>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2- Numbers:</a:t>
            </a:r>
            <a:endParaRPr lang="en-US" sz="2400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algn="l" rtl="0">
              <a:buNone/>
            </a:pPr>
            <a:r>
              <a:rPr lang="en-US" sz="2400" dirty="0" smtClean="0"/>
              <a:t>      Integers and real numbers:1.001</a:t>
            </a:r>
            <a:r>
              <a:rPr lang="en-US" sz="2400" dirty="0" smtClean="0"/>
              <a:t>, 2, </a:t>
            </a:r>
            <a:r>
              <a:rPr lang="en-US" sz="2400" dirty="0" smtClean="0"/>
              <a:t>3.03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   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3- Strings 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enclosed in single 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quotes: </a:t>
            </a:r>
            <a:r>
              <a:rPr lang="en-US" sz="2400" dirty="0" smtClean="0"/>
              <a:t>‘</a:t>
            </a:r>
            <a:r>
              <a:rPr lang="en-US" sz="2400" dirty="0" err="1" smtClean="0"/>
              <a:t>Noura</a:t>
            </a:r>
            <a:r>
              <a:rPr lang="en-US" sz="2400" dirty="0" smtClean="0"/>
              <a:t> </a:t>
            </a:r>
            <a:r>
              <a:rPr lang="en-US" sz="2400" dirty="0" smtClean="0"/>
              <a:t>A’</a:t>
            </a:r>
          </a:p>
          <a:p>
            <a:pPr algn="l" rtl="0">
              <a:buNone/>
            </a:pPr>
            <a:r>
              <a:rPr lang="en-US" sz="2400" dirty="0" smtClean="0"/>
              <a:t> </a:t>
            </a:r>
            <a:r>
              <a:rPr lang="en-US" sz="2400" dirty="0" smtClean="0"/>
              <a:t>     Note: </a:t>
            </a:r>
            <a:r>
              <a:rPr lang="en-US" sz="2400" dirty="0" smtClean="0"/>
              <a:t>can start with upper case </a:t>
            </a:r>
            <a:r>
              <a:rPr lang="en-US" sz="2400" dirty="0" smtClean="0"/>
              <a:t>letter, number, spaces or special characters like (==, &lt;=,&gt;=… etc)</a:t>
            </a:r>
            <a:endParaRPr lang="en-US" sz="24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B84DF6-49C1-4145-A280-8F52C8FC87C9}" type="slidenum">
              <a:rPr lang="ar-SA" altLang="ar-SA" smtClean="0"/>
              <a:pPr/>
              <a:t>4</a:t>
            </a:fld>
            <a:endParaRPr lang="en-US" altLang="ar-SA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7772400" cy="411162"/>
          </a:xfrm>
        </p:spPr>
        <p:txBody>
          <a:bodyPr/>
          <a:lstStyle/>
          <a:p>
            <a:pPr eaLnBrk="1" hangingPunct="1"/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Syntax</a:t>
            </a:r>
            <a:r>
              <a:rPr lang="fr-FR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 of Prolog: </a:t>
            </a:r>
            <a:r>
              <a:rPr lang="fr-FR" altLang="ar-SA" sz="3600" u="sng" dirty="0" err="1" smtClean="0">
                <a:solidFill>
                  <a:schemeClr val="accent6">
                    <a:lumMod val="75000"/>
                  </a:schemeClr>
                </a:solidFill>
              </a:rPr>
              <a:t>Terms</a:t>
            </a:r>
            <a:endParaRPr lang="en-US" altLang="ar-SA" sz="3600" b="1" i="1" u="sng" dirty="0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46237"/>
            <a:ext cx="8229600" cy="5211763"/>
          </a:xfrm>
        </p:spPr>
        <p:txBody>
          <a:bodyPr/>
          <a:lstStyle/>
          <a:p>
            <a:pPr marL="609600" indent="-609600" algn="l" rtl="0" eaLnBrk="1" hangingPunct="1">
              <a:buNone/>
            </a:pPr>
            <a:endParaRPr lang="fr-FR" altLang="ar-SA" sz="1050" dirty="0" smtClean="0"/>
          </a:p>
          <a:p>
            <a:pPr algn="l" rtl="0">
              <a:buNone/>
            </a:pP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B- Variables:</a:t>
            </a:r>
          </a:p>
          <a:p>
            <a:pPr algn="l" rtl="0">
              <a:buNone/>
            </a:pPr>
            <a:endParaRPr lang="en-US" sz="2400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algn="l" rtl="0"/>
            <a:r>
              <a:rPr lang="en-US" sz="2400" dirty="0" smtClean="0"/>
              <a:t>Sequence of letters digits or underscore  that start with an upper case letter or the underscore</a:t>
            </a:r>
            <a:r>
              <a:rPr lang="en-US" sz="2400" dirty="0" smtClean="0"/>
              <a:t>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/>
            <a:r>
              <a:rPr lang="en-US" sz="2400" dirty="0" smtClean="0"/>
              <a:t>Ex: _x</a:t>
            </a:r>
            <a:r>
              <a:rPr lang="en-US" sz="2400" dirty="0" smtClean="0"/>
              <a:t>, </a:t>
            </a:r>
            <a:r>
              <a:rPr lang="en-US" sz="2400" dirty="0" err="1" smtClean="0"/>
              <a:t>Amal</a:t>
            </a:r>
            <a:r>
              <a:rPr lang="en-US" sz="2400" dirty="0" smtClean="0"/>
              <a:t>, </a:t>
            </a:r>
            <a:r>
              <a:rPr lang="en-US" sz="2400" dirty="0" err="1" smtClean="0"/>
              <a:t>Successor_State</a:t>
            </a:r>
            <a:r>
              <a:rPr lang="en-US" sz="2400" dirty="0" smtClean="0"/>
              <a:t>, </a:t>
            </a:r>
            <a:r>
              <a:rPr lang="en-US" sz="2400" dirty="0" err="1" smtClean="0"/>
              <a:t>Undescore</a:t>
            </a:r>
            <a:r>
              <a:rPr lang="en-US" sz="2400" dirty="0" smtClean="0"/>
              <a:t> by itself is the special “anonymous” variable.</a:t>
            </a:r>
          </a:p>
          <a:p>
            <a:pPr algn="l" rtl="0" eaLnBrk="1" hangingPunct="1">
              <a:buNone/>
            </a:pPr>
            <a:endParaRPr lang="fr-FR" altLang="ar-SA" sz="2400" dirty="0" smtClean="0">
              <a:solidFill>
                <a:schemeClr val="accent5">
                  <a:lumMod val="25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Defining relations by rules.</a:t>
            </a:r>
            <a:endParaRPr lang="ar-SA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435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8BC61C3-67FB-4BC6-BD3B-802B82A3C6E3}" type="slidenum">
              <a:rPr lang="ar-SA" altLang="ar-SA" smtClean="0"/>
              <a:pPr/>
              <a:t>5</a:t>
            </a:fld>
            <a:endParaRPr lang="en-US" altLang="ar-SA" smtClean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7772400" cy="4530725"/>
          </a:xfrm>
        </p:spPr>
        <p:txBody>
          <a:bodyPr>
            <a:normAutofit fontScale="85000" lnSpcReduction="20000"/>
          </a:bodyPr>
          <a:lstStyle/>
          <a:p>
            <a:pPr algn="l" rtl="0" eaLnBrk="1" hangingPunct="1">
              <a:buFont typeface="Wingdings" pitchFamily="2" charset="2"/>
              <a:buNone/>
              <a:defRPr/>
            </a:pPr>
            <a:endParaRPr lang="en-US" b="1" dirty="0" smtClean="0"/>
          </a:p>
          <a:p>
            <a:pPr algn="l" rtl="0" eaLnBrk="1" hangingPunct="1">
              <a:defRPr/>
            </a:pPr>
            <a:r>
              <a:rPr lang="en-US" sz="3100" dirty="0" smtClean="0"/>
              <a:t>Rule is: relation can be defined by making use of  the fact</a:t>
            </a:r>
            <a:r>
              <a:rPr lang="en-US" sz="3100" dirty="0" smtClean="0"/>
              <a:t>.</a:t>
            </a:r>
          </a:p>
          <a:p>
            <a:pPr algn="l" rtl="0" eaLnBrk="1" hangingPunct="1">
              <a:defRPr/>
            </a:pPr>
            <a:endParaRPr lang="en-US" sz="3100" dirty="0" smtClean="0"/>
          </a:p>
          <a:p>
            <a:pPr algn="l" rtl="0" eaLnBrk="1" hangingPunct="1">
              <a:defRPr/>
            </a:pPr>
            <a:r>
              <a:rPr lang="en-US" sz="3100" dirty="0" smtClean="0"/>
              <a:t>structure with </a:t>
            </a:r>
            <a:r>
              <a:rPr lang="en-US" sz="3100" dirty="0" err="1" smtClean="0"/>
              <a:t>functor</a:t>
            </a:r>
            <a:r>
              <a:rPr lang="en-US" sz="3100" dirty="0" smtClean="0"/>
              <a:t> ' :- ' and two arguments: head and body</a:t>
            </a:r>
            <a:r>
              <a:rPr lang="en-US" sz="3100" dirty="0" smtClean="0"/>
              <a:t>.</a:t>
            </a:r>
          </a:p>
          <a:p>
            <a:pPr algn="l" rtl="0" eaLnBrk="1" hangingPunct="1">
              <a:defRPr/>
            </a:pPr>
            <a:endParaRPr lang="en-US" sz="3100" dirty="0" smtClean="0"/>
          </a:p>
          <a:p>
            <a:pPr algn="l" rtl="0" eaLnBrk="1" hangingPunct="1">
              <a:defRPr/>
            </a:pPr>
            <a:r>
              <a:rPr lang="en-US" sz="3100" dirty="0" smtClean="0"/>
              <a:t>Each rule has two parts:</a:t>
            </a:r>
          </a:p>
          <a:p>
            <a:pPr marL="624078" indent="-514350" algn="l" rtl="0" eaLnBrk="1" hangingPunct="1">
              <a:buFont typeface="+mj-lt"/>
              <a:buAutoNum type="arabicPeriod"/>
              <a:defRPr/>
            </a:pPr>
            <a:r>
              <a:rPr lang="en-US" sz="3100" dirty="0" smtClean="0"/>
              <a:t>Condition. (The right hand side) (head)</a:t>
            </a:r>
          </a:p>
          <a:p>
            <a:pPr marL="624078" indent="-514350" algn="l" rtl="0" eaLnBrk="1" hangingPunct="1">
              <a:buFont typeface="+mj-lt"/>
              <a:buAutoNum type="arabicPeriod"/>
              <a:defRPr/>
            </a:pPr>
            <a:r>
              <a:rPr lang="en-US" sz="3100" dirty="0" smtClean="0"/>
              <a:t>Conclusion. (The left hand side) (body)</a:t>
            </a:r>
          </a:p>
          <a:p>
            <a:pPr marL="624078" indent="-514350" algn="l" rtl="0" eaLnBrk="1" hangingPunct="1">
              <a:buNone/>
              <a:defRPr/>
            </a:pPr>
            <a:r>
              <a:rPr lang="en-US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marL="624078" indent="-514350" algn="l" rtl="0" eaLnBrk="1" hangingPunct="1">
              <a:buNone/>
              <a:defRPr/>
            </a:pPr>
            <a:endParaRPr lang="en-US" sz="33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 rtl="0" eaLnBrk="1" hangingPunct="1">
              <a:buNone/>
              <a:defRPr/>
            </a:pPr>
            <a:endParaRPr lang="en-US" sz="33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Defining relations by rules.</a:t>
            </a:r>
            <a:endParaRPr lang="ar-SA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 eaLnBrk="1" hangingPunct="1">
              <a:buFont typeface="Wingdings" pitchFamily="2" charset="2"/>
              <a:buNone/>
              <a:defRPr/>
            </a:pPr>
            <a:endParaRPr lang="en-US" b="1" dirty="0" smtClean="0">
              <a:solidFill>
                <a:srgbClr val="7030A0"/>
              </a:solidFill>
            </a:endParaRPr>
          </a:p>
          <a:p>
            <a:pPr algn="l" rtl="0" eaLnBrk="1" hangingPunct="1">
              <a:defRPr/>
            </a:pP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differences between rule and fact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</a:p>
          <a:p>
            <a:pPr algn="l" rtl="0" eaLnBrk="1" hangingPunct="1">
              <a:defRPr/>
            </a:pPr>
            <a:endPara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 rtl="0" eaLnBrk="1" hangingPunct="1">
              <a:buFont typeface="Wingdings" pitchFamily="2" charset="2"/>
              <a:buChar char="ü"/>
              <a:defRPr/>
            </a:pPr>
            <a:r>
              <a:rPr lang="en-US" sz="2400" dirty="0" smtClean="0"/>
              <a:t>Fact: is a something that always, unconditionally true</a:t>
            </a:r>
            <a:r>
              <a:rPr lang="en-US" sz="2400" dirty="0" smtClean="0"/>
              <a:t>.</a:t>
            </a:r>
          </a:p>
          <a:p>
            <a:pPr algn="l" rtl="0" eaLnBrk="1" hangingPunct="1">
              <a:buNone/>
              <a:defRPr/>
            </a:pPr>
            <a:endParaRPr lang="en-US" sz="2400" dirty="0" smtClean="0"/>
          </a:p>
          <a:p>
            <a:pPr algn="l" rtl="0" eaLnBrk="1" hangingPunct="1">
              <a:buFont typeface="Wingdings" pitchFamily="2" charset="2"/>
              <a:buChar char="ü"/>
              <a:defRPr/>
            </a:pPr>
            <a:r>
              <a:rPr lang="en-US" sz="2400" dirty="0" smtClean="0"/>
              <a:t>Rule: specify things that are true if some condition is satisfied. </a:t>
            </a:r>
          </a:p>
          <a:p>
            <a:pPr algn="l" rtl="0" eaLnBrk="1" hangingPunct="1">
              <a:defRPr/>
            </a:pPr>
            <a:endParaRPr lang="en-US" b="1" dirty="0" smtClean="0">
              <a:solidFill>
                <a:srgbClr val="7030A0"/>
              </a:solidFill>
            </a:endParaRPr>
          </a:p>
          <a:p>
            <a:pPr algn="l" rtl="0" eaLnBrk="1" hangingPunct="1">
              <a:defRPr/>
            </a:pPr>
            <a:endParaRPr lang="ar-SA" b="1" dirty="0">
              <a:solidFill>
                <a:srgbClr val="7030A0"/>
              </a:solidFill>
            </a:endParaRPr>
          </a:p>
        </p:txBody>
      </p:sp>
      <p:sp>
        <p:nvSpPr>
          <p:cNvPr id="19459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5F0B405-63D4-44B7-BD1F-59240C458907}" type="slidenum">
              <a:rPr lang="ar-SA" altLang="ar-SA" smtClean="0"/>
              <a:pPr/>
              <a:t>6</a:t>
            </a:fld>
            <a:endParaRPr lang="en-US" altLang="ar-SA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Defining relations by rules.</a:t>
            </a:r>
            <a:endParaRPr lang="ar-SA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459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5F0B405-63D4-44B7-BD1F-59240C458907}" type="slidenum">
              <a:rPr lang="ar-SA" altLang="ar-SA" smtClean="0"/>
              <a:pPr/>
              <a:t>7</a:t>
            </a:fld>
            <a:endParaRPr lang="en-US" altLang="ar-SA" smtClean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 eaLnBrk="1" hangingPunct="1">
              <a:buFont typeface="Wingdings" pitchFamily="2" charset="2"/>
              <a:buNone/>
              <a:defRPr/>
            </a:pPr>
            <a:endParaRPr lang="en-US" b="1" dirty="0" smtClean="0">
              <a:solidFill>
                <a:srgbClr val="7030A0"/>
              </a:solidFill>
            </a:endParaRPr>
          </a:p>
          <a:p>
            <a:pPr algn="l" rtl="0" eaLnBrk="1" hangingPunct="1">
              <a:defRPr/>
            </a:pP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From previous example (parent relation):</a:t>
            </a:r>
          </a:p>
          <a:p>
            <a:pPr algn="l" rtl="0" eaLnBrk="1" hangingPunct="1">
              <a:buNone/>
              <a:defRPr/>
            </a:pPr>
            <a:endParaRPr lang="en-US" b="1" dirty="0" smtClean="0">
              <a:solidFill>
                <a:srgbClr val="7030A0"/>
              </a:solidFill>
            </a:endParaRPr>
          </a:p>
          <a:p>
            <a:pPr algn="l" rtl="0" eaLnBrk="1" hangingPunct="1">
              <a:defRPr/>
            </a:pPr>
            <a:r>
              <a:rPr lang="en-US" b="1" dirty="0" smtClean="0">
                <a:solidFill>
                  <a:srgbClr val="800000"/>
                </a:solidFill>
              </a:rPr>
              <a:t>offspring(X,Y</a:t>
            </a:r>
            <a:r>
              <a:rPr lang="en-US" b="1" dirty="0" smtClean="0">
                <a:solidFill>
                  <a:srgbClr val="800000"/>
                </a:solidFill>
              </a:rPr>
              <a:t>):-parent(Y,X).</a:t>
            </a:r>
          </a:p>
          <a:p>
            <a:pPr algn="l" rtl="0" eaLnBrk="1" hangingPunct="1">
              <a:buNone/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offspring(X,Y) -&gt; is a conclusion part.</a:t>
            </a:r>
          </a:p>
          <a:p>
            <a:pPr algn="l" rtl="0" eaLnBrk="1" hangingPunct="1">
              <a:buNone/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parent(X,Y) -&gt; is a condition part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l" rtl="0" eaLnBrk="1" hangingPunct="1">
              <a:buNone/>
              <a:defRPr/>
            </a:pPr>
            <a:endParaRPr lang="en-US" b="1" dirty="0" smtClean="0">
              <a:solidFill>
                <a:srgbClr val="7030A0"/>
              </a:solidFill>
            </a:endParaRPr>
          </a:p>
          <a:p>
            <a:pPr algn="l" rtl="0" eaLnBrk="1" hangingPunct="1">
              <a:buNone/>
              <a:defRPr/>
            </a:pPr>
            <a:r>
              <a:rPr lang="en-US" b="1" dirty="0" smtClean="0">
                <a:solidFill>
                  <a:srgbClr val="800000"/>
                </a:solidFill>
              </a:rPr>
              <a:t>For all X and </a:t>
            </a:r>
            <a:r>
              <a:rPr lang="en-US" b="1" dirty="0" smtClean="0">
                <a:solidFill>
                  <a:srgbClr val="800000"/>
                </a:solidFill>
              </a:rPr>
              <a:t>Y,Y </a:t>
            </a:r>
            <a:r>
              <a:rPr lang="en-US" b="1" dirty="0" smtClean="0">
                <a:solidFill>
                  <a:srgbClr val="800000"/>
                </a:solidFill>
              </a:rPr>
              <a:t>is an offspring of X </a:t>
            </a:r>
            <a:r>
              <a:rPr lang="en-US" b="1" dirty="0" smtClean="0">
                <a:solidFill>
                  <a:srgbClr val="800000"/>
                </a:solidFill>
              </a:rPr>
              <a:t>if X </a:t>
            </a:r>
            <a:r>
              <a:rPr lang="en-US" b="1" dirty="0" smtClean="0">
                <a:solidFill>
                  <a:srgbClr val="800000"/>
                </a:solidFill>
              </a:rPr>
              <a:t>is a parent of Y.</a:t>
            </a:r>
            <a:endParaRPr lang="ar-SA" b="1" dirty="0" smtClean="0">
              <a:solidFill>
                <a:srgbClr val="800000"/>
              </a:solidFill>
            </a:endParaRPr>
          </a:p>
          <a:p>
            <a:pPr algn="l" rtl="0" eaLnBrk="1" hangingPunct="1">
              <a:defRPr/>
            </a:pPr>
            <a:endParaRPr lang="en-US" b="1" dirty="0" smtClean="0">
              <a:solidFill>
                <a:srgbClr val="7030A0"/>
              </a:solidFill>
            </a:endParaRPr>
          </a:p>
          <a:p>
            <a:pPr algn="l" rtl="0" eaLnBrk="1" hangingPunct="1">
              <a:defRPr/>
            </a:pPr>
            <a:endParaRPr lang="ar-SA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D5C1FC6-DA45-4CB1-9645-115E4B1133EE}" type="slidenum">
              <a:rPr lang="ar-SA" altLang="ar-SA" smtClean="0"/>
              <a:pPr/>
              <a:t>8</a:t>
            </a:fld>
            <a:endParaRPr lang="en-US" altLang="ar-SA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0"/>
            <a:ext cx="7772400" cy="411162"/>
          </a:xfrm>
        </p:spPr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Defining relations by rules.</a:t>
            </a:r>
            <a:endParaRPr lang="en-US" altLang="ar-SA" sz="3600" u="sng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46237"/>
            <a:ext cx="8229600" cy="5211763"/>
          </a:xfrm>
        </p:spPr>
        <p:txBody>
          <a:bodyPr/>
          <a:lstStyle/>
          <a:p>
            <a:pPr algn="l" rtl="0" eaLnBrk="1" hangingPunct="1">
              <a:buNone/>
              <a:defRPr/>
            </a:pPr>
            <a:r>
              <a:rPr lang="fr-FR" altLang="ar-SA" dirty="0" smtClean="0">
                <a:solidFill>
                  <a:schemeClr val="accent5">
                    <a:lumMod val="25000"/>
                  </a:schemeClr>
                </a:solidFill>
              </a:rPr>
              <a:t>More </a:t>
            </a:r>
            <a:r>
              <a:rPr lang="fr-FR" altLang="ar-SA" dirty="0" err="1" smtClean="0">
                <a:solidFill>
                  <a:schemeClr val="accent5">
                    <a:lumMod val="25000"/>
                  </a:schemeClr>
                </a:solidFill>
              </a:rPr>
              <a:t>complex</a:t>
            </a:r>
            <a:r>
              <a:rPr lang="fr-FR" altLang="ar-SA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fr-FR" altLang="ar-SA" dirty="0" err="1" smtClean="0">
                <a:solidFill>
                  <a:schemeClr val="accent5">
                    <a:lumMod val="25000"/>
                  </a:schemeClr>
                </a:solidFill>
              </a:rPr>
              <a:t>rules</a:t>
            </a:r>
            <a:r>
              <a:rPr lang="fr-FR" altLang="ar-SA" dirty="0" smtClean="0">
                <a:solidFill>
                  <a:schemeClr val="accent5">
                    <a:lumMod val="25000"/>
                  </a:schemeClr>
                </a:solidFill>
              </a:rPr>
              <a:t>:</a:t>
            </a:r>
            <a:endParaRPr lang="fr-FR" altLang="ar-SA" sz="2000" dirty="0" smtClean="0"/>
          </a:p>
          <a:p>
            <a:pPr algn="l" rtl="0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fr-FR" altLang="ar-SA" dirty="0" err="1" smtClean="0"/>
              <a:t>Let’s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add</a:t>
            </a:r>
            <a:r>
              <a:rPr lang="fr-FR" altLang="ar-SA" dirty="0" smtClean="0"/>
              <a:t> the </a:t>
            </a:r>
            <a:r>
              <a:rPr lang="fr-FR" altLang="ar-SA" dirty="0" err="1" smtClean="0"/>
              <a:t>following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facts</a:t>
            </a:r>
            <a:r>
              <a:rPr lang="fr-FR" altLang="ar-SA" dirty="0" smtClean="0"/>
              <a:t>:</a:t>
            </a:r>
          </a:p>
          <a:p>
            <a:pPr algn="l" rtl="0" eaLnBrk="1" hangingPunct="1">
              <a:buClr>
                <a:schemeClr val="accent2"/>
              </a:buClr>
              <a:buFont typeface="Wingdings" pitchFamily="2" charset="2"/>
              <a:buNone/>
            </a:pPr>
            <a:endParaRPr lang="fr-FR" altLang="ar-SA" dirty="0" smtClean="0"/>
          </a:p>
          <a:p>
            <a:pPr lvl="2" algn="l" rtl="0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fr-FR" altLang="ar-SA" sz="2400" dirty="0" err="1" smtClean="0"/>
              <a:t>female</a:t>
            </a:r>
            <a:r>
              <a:rPr lang="fr-FR" altLang="ar-SA" sz="2400" dirty="0" smtClean="0"/>
              <a:t>(</a:t>
            </a:r>
            <a:r>
              <a:rPr lang="fr-FR" altLang="ar-SA" sz="2400" dirty="0" err="1" smtClean="0"/>
              <a:t>leyla</a:t>
            </a:r>
            <a:r>
              <a:rPr lang="fr-FR" altLang="ar-SA" sz="2400" dirty="0" smtClean="0"/>
              <a:t>).          male(</a:t>
            </a:r>
            <a:r>
              <a:rPr lang="fr-FR" altLang="ar-SA" sz="2400" dirty="0" err="1" smtClean="0"/>
              <a:t>omar</a:t>
            </a:r>
            <a:r>
              <a:rPr lang="fr-FR" altLang="ar-SA" sz="2400" dirty="0" smtClean="0"/>
              <a:t>).</a:t>
            </a:r>
          </a:p>
          <a:p>
            <a:pPr lvl="2" algn="l" rtl="0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fr-FR" altLang="ar-SA" sz="2400" dirty="0" err="1" smtClean="0"/>
              <a:t>female</a:t>
            </a:r>
            <a:r>
              <a:rPr lang="fr-FR" altLang="ar-SA" sz="2400" dirty="0" smtClean="0"/>
              <a:t>(</a:t>
            </a:r>
            <a:r>
              <a:rPr lang="fr-FR" altLang="ar-SA" sz="2400" dirty="0" err="1" smtClean="0"/>
              <a:t>nour</a:t>
            </a:r>
            <a:r>
              <a:rPr lang="fr-FR" altLang="ar-SA" sz="2400" dirty="0" smtClean="0"/>
              <a:t>).          male(</a:t>
            </a:r>
            <a:r>
              <a:rPr lang="fr-FR" altLang="ar-SA" sz="2400" dirty="0" err="1" smtClean="0"/>
              <a:t>khaled</a:t>
            </a:r>
            <a:r>
              <a:rPr lang="fr-FR" altLang="ar-SA" sz="2400" dirty="0" smtClean="0"/>
              <a:t>).</a:t>
            </a:r>
          </a:p>
          <a:p>
            <a:pPr lvl="2" algn="l" rtl="0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fr-FR" altLang="ar-SA" sz="2400" dirty="0" err="1" smtClean="0"/>
              <a:t>female</a:t>
            </a:r>
            <a:r>
              <a:rPr lang="fr-FR" altLang="ar-SA" sz="2400" dirty="0" smtClean="0"/>
              <a:t>(</a:t>
            </a:r>
            <a:r>
              <a:rPr lang="fr-FR" altLang="ar-SA" sz="2400" dirty="0" err="1" smtClean="0"/>
              <a:t>meriam</a:t>
            </a:r>
            <a:r>
              <a:rPr lang="fr-FR" altLang="ar-SA" sz="2400" dirty="0" smtClean="0"/>
              <a:t>).     male(</a:t>
            </a:r>
            <a:r>
              <a:rPr lang="fr-FR" altLang="ar-SA" sz="2400" dirty="0" err="1" smtClean="0"/>
              <a:t>ali</a:t>
            </a:r>
            <a:r>
              <a:rPr lang="fr-FR" altLang="ar-SA" sz="2400" dirty="0" smtClean="0"/>
              <a:t>).</a:t>
            </a:r>
          </a:p>
          <a:p>
            <a:pPr lvl="2" algn="l" rtl="0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fr-FR" altLang="ar-SA" sz="2400" dirty="0" err="1" smtClean="0"/>
              <a:t>female</a:t>
            </a:r>
            <a:r>
              <a:rPr lang="fr-FR" altLang="ar-SA" sz="2400" dirty="0" smtClean="0"/>
              <a:t>(</a:t>
            </a:r>
            <a:r>
              <a:rPr lang="fr-FR" altLang="ar-SA" sz="2400" dirty="0" err="1" smtClean="0"/>
              <a:t>zahra</a:t>
            </a:r>
            <a:r>
              <a:rPr lang="fr-FR" altLang="ar-SA" sz="2400" dirty="0" smtClean="0"/>
              <a:t>).</a:t>
            </a:r>
            <a:endParaRPr lang="fr-FR" altLang="ar-SA" sz="2400" dirty="0" smtClean="0"/>
          </a:p>
          <a:p>
            <a:pPr algn="l" rtl="0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fr-FR" altLang="ar-SA" dirty="0" err="1" smtClean="0"/>
              <a:t>Now</a:t>
            </a:r>
            <a:r>
              <a:rPr lang="fr-FR" altLang="ar-SA" dirty="0" smtClean="0"/>
              <a:t>, </a:t>
            </a:r>
            <a:r>
              <a:rPr lang="fr-FR" altLang="ar-SA" dirty="0" err="1" smtClean="0"/>
              <a:t>let’s</a:t>
            </a:r>
            <a:r>
              <a:rPr lang="fr-FR" altLang="ar-SA" dirty="0" smtClean="0"/>
              <a:t> </a:t>
            </a:r>
            <a:r>
              <a:rPr lang="fr-FR" altLang="ar-SA" dirty="0" err="1" smtClean="0"/>
              <a:t>define</a:t>
            </a:r>
            <a:r>
              <a:rPr lang="fr-FR" altLang="ar-SA" dirty="0" smtClean="0"/>
              <a:t> the relation </a:t>
            </a:r>
            <a:r>
              <a:rPr lang="fr-FR" altLang="ar-SA" dirty="0" err="1" smtClean="0"/>
              <a:t>mother</a:t>
            </a:r>
            <a:r>
              <a:rPr lang="fr-FR" altLang="ar-SA" dirty="0" smtClean="0"/>
              <a:t>:</a:t>
            </a:r>
          </a:p>
          <a:p>
            <a:pPr lvl="1" algn="l" rtl="0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fr-FR" altLang="ar-SA" sz="2800" dirty="0" smtClean="0">
                <a:solidFill>
                  <a:srgbClr val="800000"/>
                </a:solidFill>
              </a:rPr>
              <a:t>For all X and </a:t>
            </a:r>
            <a:r>
              <a:rPr lang="fr-FR" altLang="ar-SA" sz="2800" dirty="0" smtClean="0">
                <a:solidFill>
                  <a:srgbClr val="800000"/>
                </a:solidFill>
              </a:rPr>
              <a:t>Y ,X </a:t>
            </a:r>
            <a:r>
              <a:rPr lang="fr-FR" altLang="ar-SA" sz="2800" dirty="0" err="1" smtClean="0">
                <a:solidFill>
                  <a:srgbClr val="800000"/>
                </a:solidFill>
              </a:rPr>
              <a:t>is</a:t>
            </a:r>
            <a:r>
              <a:rPr lang="fr-FR" altLang="ar-SA" sz="2800" dirty="0" smtClean="0">
                <a:solidFill>
                  <a:srgbClr val="800000"/>
                </a:solidFill>
              </a:rPr>
              <a:t> the </a:t>
            </a:r>
            <a:r>
              <a:rPr lang="fr-FR" altLang="ar-SA" sz="2800" dirty="0" err="1" smtClean="0">
                <a:solidFill>
                  <a:srgbClr val="800000"/>
                </a:solidFill>
              </a:rPr>
              <a:t>mother</a:t>
            </a:r>
            <a:r>
              <a:rPr lang="fr-FR" altLang="ar-SA" sz="2800" dirty="0" smtClean="0">
                <a:solidFill>
                  <a:srgbClr val="800000"/>
                </a:solidFill>
              </a:rPr>
              <a:t> of Y if</a:t>
            </a:r>
          </a:p>
          <a:p>
            <a:pPr lvl="1" algn="l" rtl="0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fr-FR" altLang="ar-SA" sz="2800" dirty="0" smtClean="0">
                <a:solidFill>
                  <a:srgbClr val="800000"/>
                </a:solidFill>
              </a:rPr>
              <a:t>X </a:t>
            </a:r>
            <a:r>
              <a:rPr lang="fr-FR" altLang="ar-SA" sz="2800" dirty="0" err="1" smtClean="0">
                <a:solidFill>
                  <a:srgbClr val="800000"/>
                </a:solidFill>
              </a:rPr>
              <a:t>is</a:t>
            </a:r>
            <a:r>
              <a:rPr lang="fr-FR" altLang="ar-SA" sz="2800" dirty="0" smtClean="0">
                <a:solidFill>
                  <a:srgbClr val="800000"/>
                </a:solidFill>
              </a:rPr>
              <a:t> </a:t>
            </a:r>
            <a:r>
              <a:rPr lang="fr-FR" altLang="ar-SA" sz="2800" dirty="0" err="1" smtClean="0">
                <a:solidFill>
                  <a:srgbClr val="800000"/>
                </a:solidFill>
              </a:rPr>
              <a:t>female</a:t>
            </a:r>
            <a:r>
              <a:rPr lang="fr-FR" altLang="ar-SA" sz="2800" dirty="0" smtClean="0">
                <a:solidFill>
                  <a:srgbClr val="800000"/>
                </a:solidFill>
              </a:rPr>
              <a:t> </a:t>
            </a:r>
            <a:r>
              <a:rPr lang="fr-FR" altLang="ar-SA" sz="2800" dirty="0" smtClean="0">
                <a:solidFill>
                  <a:srgbClr val="800000"/>
                </a:solidFill>
              </a:rPr>
              <a:t>and X </a:t>
            </a:r>
            <a:r>
              <a:rPr lang="fr-FR" altLang="ar-SA" sz="2800" dirty="0" err="1" smtClean="0">
                <a:solidFill>
                  <a:srgbClr val="800000"/>
                </a:solidFill>
              </a:rPr>
              <a:t>is</a:t>
            </a:r>
            <a:r>
              <a:rPr lang="fr-FR" altLang="ar-SA" sz="2800" dirty="0" smtClean="0">
                <a:solidFill>
                  <a:srgbClr val="800000"/>
                </a:solidFill>
              </a:rPr>
              <a:t> parent of Y.</a:t>
            </a:r>
          </a:p>
          <a:p>
            <a:pPr algn="l" rtl="0" eaLnBrk="1" hangingPunct="1">
              <a:buClr>
                <a:schemeClr val="accent2"/>
              </a:buClr>
              <a:buFont typeface="Wingdings" pitchFamily="2" charset="2"/>
              <a:buNone/>
            </a:pPr>
            <a:endParaRPr lang="fr-FR" altLang="ar-SA" sz="1800" dirty="0" smtClean="0">
              <a:solidFill>
                <a:srgbClr val="80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5AC9BC8-54C2-492E-9135-333A21EE14D5}" type="slidenum">
              <a:rPr lang="ar-SA" altLang="ar-SA" smtClean="0"/>
              <a:pPr/>
              <a:t>9</a:t>
            </a:fld>
            <a:endParaRPr lang="en-US" altLang="ar-SA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7772400" cy="411162"/>
          </a:xfrm>
        </p:spPr>
        <p:txBody>
          <a:bodyPr/>
          <a:lstStyle/>
          <a:p>
            <a:pPr eaLnBrk="1" hangingPunct="1"/>
            <a:r>
              <a:rPr lang="en-US" altLang="ar-SA" sz="3600" u="sng" dirty="0" smtClean="0">
                <a:solidFill>
                  <a:schemeClr val="accent6">
                    <a:lumMod val="75000"/>
                  </a:schemeClr>
                </a:solidFill>
              </a:rPr>
              <a:t>Defining relations by rules.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46237"/>
            <a:ext cx="8229600" cy="5211763"/>
          </a:xfrm>
        </p:spPr>
        <p:txBody>
          <a:bodyPr/>
          <a:lstStyle/>
          <a:p>
            <a:pPr algn="l" rtl="0" eaLnBrk="1" hangingPunct="1">
              <a:buNone/>
              <a:defRPr/>
            </a:pPr>
            <a:r>
              <a:rPr lang="fr-FR" altLang="ar-SA" dirty="0" smtClean="0">
                <a:solidFill>
                  <a:schemeClr val="accent5">
                    <a:lumMod val="25000"/>
                  </a:schemeClr>
                </a:solidFill>
              </a:rPr>
              <a:t>The </a:t>
            </a:r>
            <a:r>
              <a:rPr lang="fr-FR" altLang="ar-SA" dirty="0" err="1" smtClean="0">
                <a:solidFill>
                  <a:schemeClr val="accent5">
                    <a:lumMod val="25000"/>
                  </a:schemeClr>
                </a:solidFill>
              </a:rPr>
              <a:t>corresponding</a:t>
            </a:r>
            <a:r>
              <a:rPr lang="fr-FR" altLang="ar-SA" dirty="0" smtClean="0">
                <a:solidFill>
                  <a:schemeClr val="accent5">
                    <a:lumMod val="25000"/>
                  </a:schemeClr>
                </a:solidFill>
              </a:rPr>
              <a:t> Prolog </a:t>
            </a:r>
            <a:r>
              <a:rPr lang="fr-FR" altLang="ar-SA" dirty="0" err="1" smtClean="0">
                <a:solidFill>
                  <a:schemeClr val="accent5">
                    <a:lumMod val="25000"/>
                  </a:schemeClr>
                </a:solidFill>
              </a:rPr>
              <a:t>rule</a:t>
            </a:r>
            <a:r>
              <a:rPr lang="fr-FR" altLang="ar-SA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fr-FR" altLang="ar-SA" dirty="0" err="1" smtClean="0">
                <a:solidFill>
                  <a:schemeClr val="accent5">
                    <a:lumMod val="25000"/>
                  </a:schemeClr>
                </a:solidFill>
              </a:rPr>
              <a:t>is</a:t>
            </a:r>
            <a:r>
              <a:rPr lang="fr-FR" altLang="ar-SA" dirty="0" smtClean="0">
                <a:solidFill>
                  <a:schemeClr val="accent5">
                    <a:lumMod val="25000"/>
                  </a:schemeClr>
                </a:solidFill>
              </a:rPr>
              <a:t>:</a:t>
            </a:r>
          </a:p>
          <a:p>
            <a:pPr algn="l" rtl="0" eaLnBrk="1" hangingPunct="1">
              <a:buClr>
                <a:schemeClr val="accent2"/>
              </a:buClr>
              <a:buFont typeface="Wingdings" pitchFamily="2" charset="2"/>
              <a:buNone/>
            </a:pPr>
            <a:endParaRPr lang="fr-FR" altLang="ar-SA" sz="2400" dirty="0" smtClean="0">
              <a:solidFill>
                <a:srgbClr val="800000"/>
              </a:solidFill>
            </a:endParaRPr>
          </a:p>
          <a:p>
            <a:pPr algn="l" rtl="0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fr-FR" altLang="ar-SA" dirty="0" err="1" smtClean="0">
                <a:solidFill>
                  <a:srgbClr val="800000"/>
                </a:solidFill>
              </a:rPr>
              <a:t>Mother</a:t>
            </a:r>
            <a:r>
              <a:rPr lang="fr-FR" altLang="ar-SA" dirty="0" smtClean="0">
                <a:solidFill>
                  <a:srgbClr val="800000"/>
                </a:solidFill>
              </a:rPr>
              <a:t>(X,Y):-</a:t>
            </a:r>
            <a:r>
              <a:rPr lang="fr-FR" altLang="ar-SA" dirty="0" err="1" smtClean="0">
                <a:solidFill>
                  <a:srgbClr val="800000"/>
                </a:solidFill>
              </a:rPr>
              <a:t>female</a:t>
            </a:r>
            <a:r>
              <a:rPr lang="fr-FR" altLang="ar-SA" dirty="0" smtClean="0">
                <a:solidFill>
                  <a:srgbClr val="800000"/>
                </a:solidFill>
              </a:rPr>
              <a:t> (X) </a:t>
            </a:r>
            <a:r>
              <a:rPr lang="fr-FR" altLang="ar-SA" dirty="0" smtClean="0">
                <a:solidFill>
                  <a:schemeClr val="accent2"/>
                </a:solidFill>
              </a:rPr>
              <a:t>,</a:t>
            </a:r>
            <a:r>
              <a:rPr lang="fr-FR" altLang="ar-SA" dirty="0" smtClean="0">
                <a:solidFill>
                  <a:srgbClr val="800000"/>
                </a:solidFill>
              </a:rPr>
              <a:t> parent(X,Y).</a:t>
            </a:r>
          </a:p>
          <a:p>
            <a:pPr algn="l" rtl="0" eaLnBrk="1" hangingPunct="1">
              <a:buClr>
                <a:schemeClr val="accent2"/>
              </a:buClr>
              <a:buFont typeface="Wingdings" pitchFamily="2" charset="2"/>
              <a:buNone/>
            </a:pPr>
            <a:endParaRPr lang="fr-FR" altLang="ar-SA" dirty="0" smtClean="0"/>
          </a:p>
          <a:p>
            <a:pPr algn="l" rtl="0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fr-FR" altLang="ar-SA" dirty="0" smtClean="0"/>
              <a:t>Head (conclusion part): </a:t>
            </a:r>
            <a:r>
              <a:rPr lang="fr-FR" altLang="ar-SA" dirty="0" err="1" smtClean="0">
                <a:solidFill>
                  <a:srgbClr val="800000"/>
                </a:solidFill>
              </a:rPr>
              <a:t>mother</a:t>
            </a:r>
            <a:r>
              <a:rPr lang="fr-FR" altLang="ar-SA" dirty="0" smtClean="0">
                <a:solidFill>
                  <a:srgbClr val="800000"/>
                </a:solidFill>
              </a:rPr>
              <a:t> (X,Y)</a:t>
            </a:r>
          </a:p>
          <a:p>
            <a:pPr algn="l" rtl="0" eaLnBrk="1" hangingPunct="1">
              <a:buClr>
                <a:schemeClr val="accent2"/>
              </a:buClr>
              <a:buFont typeface="Wingdings" pitchFamily="2" charset="2"/>
              <a:buNone/>
            </a:pPr>
            <a:endParaRPr lang="fr-FR" altLang="ar-SA" dirty="0" smtClean="0">
              <a:solidFill>
                <a:srgbClr val="800000"/>
              </a:solidFill>
            </a:endParaRPr>
          </a:p>
          <a:p>
            <a:pPr algn="l" rtl="0" eaLnBrk="1" hangingPunct="1">
              <a:buClr>
                <a:schemeClr val="accent2"/>
              </a:buClr>
              <a:buFont typeface="Wingdings" pitchFamily="2" charset="2"/>
              <a:buNone/>
            </a:pPr>
            <a:r>
              <a:rPr lang="fr-FR" altLang="ar-SA" dirty="0" smtClean="0"/>
              <a:t>Body (condition part): </a:t>
            </a:r>
            <a:r>
              <a:rPr lang="fr-FR" altLang="ar-SA" dirty="0" err="1" smtClean="0">
                <a:solidFill>
                  <a:srgbClr val="800000"/>
                </a:solidFill>
              </a:rPr>
              <a:t>female</a:t>
            </a:r>
            <a:r>
              <a:rPr lang="fr-FR" altLang="ar-SA" dirty="0" smtClean="0">
                <a:solidFill>
                  <a:srgbClr val="800000"/>
                </a:solidFill>
              </a:rPr>
              <a:t> (X) </a:t>
            </a:r>
            <a:r>
              <a:rPr lang="fr-FR" altLang="ar-SA" dirty="0" smtClean="0">
                <a:solidFill>
                  <a:schemeClr val="accent2"/>
                </a:solidFill>
              </a:rPr>
              <a:t>,</a:t>
            </a:r>
            <a:r>
              <a:rPr lang="fr-FR" altLang="ar-SA" dirty="0" smtClean="0">
                <a:solidFill>
                  <a:srgbClr val="800000"/>
                </a:solidFill>
              </a:rPr>
              <a:t> parent(X,Y).</a:t>
            </a:r>
          </a:p>
          <a:p>
            <a:pPr algn="l" rtl="0" eaLnBrk="1" hangingPunct="1">
              <a:buClr>
                <a:schemeClr val="accent2"/>
              </a:buClr>
              <a:buFont typeface="Wingdings" pitchFamily="2" charset="2"/>
              <a:buNone/>
            </a:pPr>
            <a:endParaRPr lang="fr-FR" altLang="ar-SA" sz="2400" dirty="0" smtClean="0">
              <a:solidFill>
                <a:srgbClr val="800000"/>
              </a:solidFill>
            </a:endParaRPr>
          </a:p>
          <a:p>
            <a:pPr algn="l" rtl="0" eaLnBrk="1" hangingPunct="1">
              <a:buClr>
                <a:schemeClr val="accent2"/>
              </a:buClr>
              <a:buFont typeface="Wingdings" pitchFamily="2" charset="2"/>
              <a:buNone/>
            </a:pPr>
            <a:endParaRPr lang="fr-FR" altLang="ar-SA" sz="20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ayers">
  <a:themeElements>
    <a:clrScheme name="1_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1_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1_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10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11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1_Layer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A350905C3B18479D4D891AD21120F0" ma:contentTypeVersion="1" ma:contentTypeDescription="Create a new document." ma:contentTypeScope="" ma:versionID="b678ce0c1e7dce95432e15fbb4a8d3d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CCC0096-4C94-4527-8D28-04483B7AEA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9F3EBDE-3EBB-4DCB-8D92-A117C2EF76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EB85BEC-FCCB-4585-BFCE-091B030423B6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3672</TotalTime>
  <Words>866</Words>
  <Application>Microsoft Office PowerPoint</Application>
  <PresentationFormat>On-screen Show (4:3)</PresentationFormat>
  <Paragraphs>201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Times New Roman</vt:lpstr>
      <vt:lpstr>Wingdings</vt:lpstr>
      <vt:lpstr>Book Antiqua</vt:lpstr>
      <vt:lpstr>Andalus</vt:lpstr>
      <vt:lpstr>SimHei</vt:lpstr>
      <vt:lpstr>Layers</vt:lpstr>
      <vt:lpstr>1_Layers</vt:lpstr>
      <vt:lpstr>Artificial Intelligence  CS370D</vt:lpstr>
      <vt:lpstr> Syntax of Prolog:</vt:lpstr>
      <vt:lpstr>Syntax of Prolog: Terms</vt:lpstr>
      <vt:lpstr>Syntax of Prolog: Terms</vt:lpstr>
      <vt:lpstr>Defining relations by rules.</vt:lpstr>
      <vt:lpstr>Defining relations by rules.</vt:lpstr>
      <vt:lpstr>Defining relations by rules.</vt:lpstr>
      <vt:lpstr>Defining relations by rules.</vt:lpstr>
      <vt:lpstr>Defining relations by rules.</vt:lpstr>
      <vt:lpstr>Defining relations by rules.</vt:lpstr>
      <vt:lpstr>Defining relations by rules.</vt:lpstr>
      <vt:lpstr>Defining relations by rules.</vt:lpstr>
      <vt:lpstr>Recursive rule</vt:lpstr>
      <vt:lpstr>Recursive rule</vt:lpstr>
      <vt:lpstr>Recursive rule</vt:lpstr>
      <vt:lpstr>Summary</vt:lpstr>
    </vt:vector>
  </TitlesOfParts>
  <Company>KSU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PROLOG</dc:title>
  <dc:creator>Batouche</dc:creator>
  <cp:lastModifiedBy>Nourah Alsuqayh</cp:lastModifiedBy>
  <cp:revision>60</cp:revision>
  <dcterms:created xsi:type="dcterms:W3CDTF">2007-03-06T16:30:25Z</dcterms:created>
  <dcterms:modified xsi:type="dcterms:W3CDTF">2015-09-11T10:14:15Z</dcterms:modified>
</cp:coreProperties>
</file>