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3651" r:id="rId5"/>
  </p:sldMasterIdLst>
  <p:notesMasterIdLst>
    <p:notesMasterId r:id="rId17"/>
  </p:notesMasterIdLst>
  <p:sldIdLst>
    <p:sldId id="299" r:id="rId6"/>
    <p:sldId id="272" r:id="rId7"/>
    <p:sldId id="273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noProof="0" smtClean="0"/>
              <a:t>Click to edit Master text styles</a:t>
            </a:r>
          </a:p>
          <a:p>
            <a:pPr lvl="1"/>
            <a:r>
              <a:rPr lang="en-US" altLang="ar-SA" noProof="0" smtClean="0"/>
              <a:t>Second level</a:t>
            </a:r>
          </a:p>
          <a:p>
            <a:pPr lvl="2"/>
            <a:r>
              <a:rPr lang="en-US" altLang="ar-SA" noProof="0" smtClean="0"/>
              <a:t>Third level</a:t>
            </a:r>
          </a:p>
          <a:p>
            <a:pPr lvl="3"/>
            <a:r>
              <a:rPr lang="en-US" altLang="ar-SA" noProof="0" smtClean="0"/>
              <a:t>Fourth level</a:t>
            </a:r>
          </a:p>
          <a:p>
            <a:pPr lvl="4"/>
            <a:r>
              <a:rPr lang="en-US" altLang="ar-SA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4C02D826-7CF7-435E-B74A-D931D51D003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325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326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960DC-86AC-4770-A1F4-5B73931C69A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A0A2F-1650-4105-B6B8-FEE7395499A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BE059-1C2E-4AE7-9EFB-C8B85C2CC54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53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53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FC46A-2DA7-4A9F-ACF8-F1118B2476BD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FBC38-70F1-4499-B0D9-8B3412D2E1B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5BFCB-193F-4918-A160-9E954242C72F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0C6AF-4DEF-42B5-A430-DCA03360E60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0C8E4-224F-4A34-BA3F-0AE3425639C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1B788-DFD8-4419-8982-6FC9A00A4AE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57AE7-81C7-43B0-AD49-EEF6911A193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D12D7-8BC0-45AB-8924-45463579AB2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60FB5-93A6-41AA-9AE9-68E7A11D07B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5DA84-6139-4C34-8FD6-C7DF0B36F82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2FF5B-BAC0-417D-A18A-92A3BDB07244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1145D-E889-4659-BA1F-D01007909D3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DF6D6-2945-4965-AA03-5D4F3CA4498D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4445-01F3-49A8-B5CB-7F6B64A73D9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7A89C-80C6-42B7-BAA9-9F155CE5D7E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8116E-8D37-49F3-8CBA-3A92CA14B51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8979A-CEEE-46EB-9C66-6D8E0584079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3EB0E-2038-49AE-AA66-CB229FCF718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02F76-479B-463C-9BF8-5C2398C70FB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22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F8D52770-F926-4D26-9727-CB64EA70F1F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05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205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05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206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084F5873-8D89-44F0-9720-D16E9113A6A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205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4262B4C-F8F1-494B-83D5-C2CA829C0A56}" type="slidenum">
              <a:rPr lang="ar-SA" altLang="ar-SA" smtClean="0"/>
              <a:pPr/>
              <a:t>1</a:t>
            </a:fld>
            <a:endParaRPr lang="en-US" altLang="ar-SA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143000"/>
            <a:ext cx="7772400" cy="2133600"/>
          </a:xfrm>
        </p:spPr>
        <p:txBody>
          <a:bodyPr/>
          <a:lstStyle/>
          <a:p>
            <a:pPr eaLnBrk="1" hangingPunct="1"/>
            <a:r>
              <a:rPr lang="en-US" altLang="ar-SA" smtClean="0"/>
              <a:t>Artificial Intelligence </a:t>
            </a:r>
            <a:br>
              <a:rPr lang="en-US" altLang="ar-SA" smtClean="0"/>
            </a:br>
            <a:r>
              <a:rPr lang="en-US" altLang="ar-SA" sz="4000" smtClean="0"/>
              <a:t>CS370D</a:t>
            </a:r>
            <a:endParaRPr lang="en-GB" altLang="ar-SA" sz="4000" smtClean="0"/>
          </a:p>
        </p:txBody>
      </p:sp>
      <p:sp>
        <p:nvSpPr>
          <p:cNvPr id="5124" name="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Prolog programming</a:t>
            </a:r>
            <a:br>
              <a:rPr lang="en-US" sz="3600" smtClean="0"/>
            </a:br>
            <a:r>
              <a:rPr lang="en-US" smtClean="0"/>
              <a:t>Introduction to Prolog </a:t>
            </a:r>
            <a:endParaRPr 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C0092B1-BBDD-4608-99F7-2E06296663EB}" type="slidenum">
              <a:rPr lang="ar-SA" altLang="ar-SA" smtClean="0"/>
              <a:pPr/>
              <a:t>10</a:t>
            </a:fld>
            <a:endParaRPr lang="en-US" altLang="ar-SA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2000" b="1" i="1" u="sng" smtClean="0"/>
              <a:t>INTRODUCTION TO PROLOG</a:t>
            </a:r>
            <a:endParaRPr lang="en-US" altLang="ar-SA" sz="2000" b="1" i="1" u="sng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fr-FR" altLang="ar-SA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fr-FR" altLang="ar-SA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fr-FR" altLang="ar-SA" smtClean="0"/>
              <a:t>Question: Do meriam and nour have a common parent?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400" smtClean="0"/>
              <a:t>In prolog     </a:t>
            </a:r>
            <a:r>
              <a:rPr lang="fr-FR" altLang="ar-SA" sz="2400" b="1" smtClean="0">
                <a:solidFill>
                  <a:schemeClr val="accent2"/>
                </a:solidFill>
              </a:rPr>
              <a:t>?- parent(X, meriam) parent(X,nour).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endParaRPr lang="fr-FR" altLang="ar-SA" sz="2400" b="1" smtClean="0">
              <a:solidFill>
                <a:schemeClr val="accent2"/>
              </a:solidFill>
            </a:endParaRP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400" smtClean="0"/>
              <a:t>First who is parent of meriam X ?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400" smtClean="0"/>
              <a:t>Second is (this same) X parent of nour ?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endParaRPr lang="fr-FR" altLang="ar-SA" sz="2400" b="1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ü"/>
            </a:pPr>
            <a:r>
              <a:rPr lang="fr-FR" altLang="ar-SA" smtClean="0"/>
              <a:t>Answer  </a:t>
            </a:r>
            <a:r>
              <a:rPr lang="fr-FR" altLang="ar-SA" b="1" smtClean="0"/>
              <a:t>no</a:t>
            </a:r>
            <a:endParaRPr lang="en-US" altLang="ar-SA" b="1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D6A03BC-64B1-40C4-9D98-A355AC114D83}" type="slidenum">
              <a:rPr lang="ar-SA" altLang="ar-SA" smtClean="0"/>
              <a:pPr/>
              <a:t>11</a:t>
            </a:fld>
            <a:endParaRPr lang="en-US" altLang="ar-SA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2400" b="1" i="1" u="sng" smtClean="0"/>
              <a:t>INTRODUCTION TO PROLOG</a:t>
            </a:r>
            <a:endParaRPr lang="en-US" altLang="ar-SA" sz="2400" b="1" i="1" u="sng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fr-FR" altLang="ar-SA" sz="2400" smtClean="0"/>
              <a:t>What can we conclude from this example: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ar-SA" sz="1400" smtClean="0"/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endParaRPr lang="fr-FR" altLang="ar-SA" sz="1800" smtClean="0"/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fr-FR" altLang="ar-SA" sz="2000" smtClean="0"/>
              <a:t> It is easy in Prolog to define a relation such as parent by stating the n-tuples of objects that satisfy the relation. In this case we have defined a </a:t>
            </a:r>
            <a:r>
              <a:rPr lang="fr-FR" altLang="ar-SA" sz="2000" b="1" u="sng" smtClean="0"/>
              <a:t>relation by a set of facts</a:t>
            </a:r>
            <a:r>
              <a:rPr lang="fr-FR" altLang="ar-SA" sz="2000" smtClean="0"/>
              <a:t> represented by clauses.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 altLang="ar-SA" sz="1000" smtClean="0"/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fr-FR" altLang="ar-SA" sz="2000" smtClean="0"/>
              <a:t>We can easily express queries in Prolog.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endParaRPr lang="fr-FR" altLang="ar-SA" sz="1000" smtClean="0"/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fr-FR" altLang="ar-SA" sz="2000" smtClean="0"/>
              <a:t>A Prolog program consists of clauses. Each clause terminates with a full stop.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endParaRPr lang="fr-FR" altLang="ar-SA" sz="1000" smtClean="0"/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fr-FR" altLang="ar-SA" sz="2000" smtClean="0"/>
              <a:t>The arguments of relations can be: concrete objects, constants, general objects such as X and Y.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endParaRPr lang="fr-FR" altLang="ar-SA" sz="1100" smtClean="0"/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fr-FR" altLang="ar-SA" sz="2000" smtClean="0"/>
              <a:t>Questions to the system consist of one or more goals. The answer can be positive (goal satisfiable) or negative (goal unsatisfiable).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endParaRPr lang="fr-FR" altLang="ar-SA" sz="1000" smtClean="0"/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fr-FR" altLang="ar-SA" sz="2000" smtClean="0"/>
              <a:t>If several answers satisfy the question than Prolog will find as many of them as desired by the user.</a:t>
            </a:r>
            <a:endParaRPr lang="en-US" altLang="ar-SA" sz="200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2406123-EC57-4D71-875D-5F6B1F359827}" type="slidenum">
              <a:rPr lang="ar-SA" altLang="ar-SA" smtClean="0"/>
              <a:pPr/>
              <a:t>2</a:t>
            </a:fld>
            <a:endParaRPr lang="en-US" altLang="ar-SA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2000" b="1" i="1" u="sng" smtClean="0"/>
              <a:t>INTRODUCTION TO PROLOG</a:t>
            </a:r>
            <a:endParaRPr lang="en-US" altLang="ar-SA" sz="2000" b="1" i="1" u="sng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altLang="ar-SA" sz="2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</a:t>
            </a:r>
            <a:r>
              <a:rPr lang="fr-FR" altLang="ar-SA" sz="2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</a:t>
            </a:r>
            <a:r>
              <a:rPr lang="fr-FR" altLang="ar-SA" sz="2000" dirty="0" smtClean="0"/>
              <a:t> = </a:t>
            </a:r>
            <a:r>
              <a:rPr lang="fr-FR" altLang="ar-SA" sz="20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</a:t>
            </a:r>
            <a:r>
              <a:rPr lang="fr-FR" altLang="ar-SA" sz="2000" dirty="0" err="1" smtClean="0"/>
              <a:t>gramming</a:t>
            </a:r>
            <a:r>
              <a:rPr lang="fr-FR" altLang="ar-SA" sz="2000" dirty="0" smtClean="0"/>
              <a:t> in </a:t>
            </a:r>
            <a:r>
              <a:rPr lang="fr-FR" altLang="ar-SA" sz="2000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</a:t>
            </a:r>
            <a:r>
              <a:rPr lang="fr-FR" altLang="ar-SA" sz="2000" dirty="0" err="1" smtClean="0"/>
              <a:t>ic</a:t>
            </a:r>
            <a:endParaRPr lang="fr-FR" altLang="ar-SA" sz="2000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ar-SA" altLang="ar-SA" sz="1800" dirty="0" smtClean="0"/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ar-SA" sz="1800" dirty="0" smtClean="0"/>
          </a:p>
        </p:txBody>
      </p:sp>
      <p:sp>
        <p:nvSpPr>
          <p:cNvPr id="6149" name="Rectangle 3"/>
          <p:cNvSpPr txBox="1">
            <a:spLocks noChangeArrowheads="1"/>
          </p:cNvSpPr>
          <p:nvPr/>
        </p:nvSpPr>
        <p:spPr bwMode="auto">
          <a:xfrm>
            <a:off x="457200" y="1874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Char char="n"/>
            </a:pPr>
            <a:r>
              <a:rPr lang="en-US" altLang="ar-SA" sz="2800"/>
              <a:t>we defines facts and rules and give this to the logic program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Char char="n"/>
            </a:pPr>
            <a:endParaRPr lang="en-US" altLang="ar-SA" sz="28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Char char="n"/>
            </a:pPr>
            <a:r>
              <a:rPr lang="en-US" altLang="ar-SA" sz="2800"/>
              <a:t>Ask it what we want to know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Char char="n"/>
            </a:pPr>
            <a:endParaRPr lang="en-US" altLang="ar-SA" sz="28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Char char="n"/>
            </a:pPr>
            <a:r>
              <a:rPr lang="en-US" altLang="ar-SA" sz="2800"/>
              <a:t>It will look and reason, using available facts and rules, and then tells us an answer (or answers)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E6B3EDD-A89D-47C6-BD1F-AA4A54471378}" type="slidenum">
              <a:rPr lang="ar-SA" altLang="ar-SA" smtClean="0"/>
              <a:pPr/>
              <a:t>3</a:t>
            </a:fld>
            <a:endParaRPr lang="en-US" altLang="ar-SA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2000" b="1" i="1" u="sng" smtClean="0"/>
              <a:t>INTRODUCTION TO PROLOG</a:t>
            </a:r>
            <a:endParaRPr lang="en-US" altLang="ar-SA" sz="2000" b="1" i="1" u="sng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867400"/>
          </a:xfrm>
        </p:spPr>
        <p:txBody>
          <a:bodyPr/>
          <a:lstStyle/>
          <a:p>
            <a:pPr algn="ctr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altLang="ar-SA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</a:t>
            </a:r>
            <a:r>
              <a:rPr lang="fr-FR" altLang="ar-SA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</a:t>
            </a:r>
            <a:r>
              <a:rPr lang="fr-FR" altLang="ar-SA" sz="2400" dirty="0" smtClean="0"/>
              <a:t> = </a:t>
            </a:r>
            <a:r>
              <a:rPr lang="fr-FR" altLang="ar-SA" sz="24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</a:t>
            </a:r>
            <a:r>
              <a:rPr lang="fr-FR" altLang="ar-SA" sz="2400" dirty="0" err="1" smtClean="0"/>
              <a:t>gramming</a:t>
            </a:r>
            <a:r>
              <a:rPr lang="fr-FR" altLang="ar-SA" sz="2400" dirty="0" smtClean="0"/>
              <a:t> in </a:t>
            </a:r>
            <a:r>
              <a:rPr lang="fr-FR" altLang="ar-SA" sz="2400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</a:t>
            </a:r>
            <a:r>
              <a:rPr lang="fr-FR" altLang="ar-SA" sz="2400" dirty="0" err="1" smtClean="0"/>
              <a:t>ic</a:t>
            </a:r>
            <a:endParaRPr lang="fr-FR" altLang="ar-SA" sz="2400" dirty="0" smtClean="0"/>
          </a:p>
          <a:p>
            <a:pPr algn="ctr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altLang="ar-SA" sz="2400" dirty="0" smtClean="0"/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fr-FR" altLang="ar-SA" dirty="0" err="1" smtClean="0"/>
              <a:t>Three</a:t>
            </a:r>
            <a:r>
              <a:rPr lang="fr-FR" altLang="ar-SA" dirty="0" smtClean="0"/>
              <a:t> basic </a:t>
            </a:r>
            <a:r>
              <a:rPr lang="fr-FR" altLang="ar-SA" dirty="0" err="1" smtClean="0"/>
              <a:t>mechanisms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among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others</a:t>
            </a:r>
            <a:r>
              <a:rPr lang="fr-FR" altLang="ar-SA" dirty="0" smtClean="0"/>
              <a:t>: </a:t>
            </a:r>
          </a:p>
          <a:p>
            <a:pPr lvl="1"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fr-FR" altLang="ar-SA" sz="2800" dirty="0" smtClean="0">
                <a:ea typeface="+mn-ea"/>
              </a:rPr>
              <a:t>Pattern </a:t>
            </a:r>
            <a:r>
              <a:rPr lang="fr-FR" altLang="ar-SA" sz="2800" dirty="0" err="1" smtClean="0">
                <a:ea typeface="+mn-ea"/>
              </a:rPr>
              <a:t>Matching</a:t>
            </a:r>
            <a:r>
              <a:rPr lang="fr-FR" altLang="ar-SA" sz="2800" dirty="0" smtClean="0">
                <a:ea typeface="+mn-ea"/>
              </a:rPr>
              <a:t>, </a:t>
            </a:r>
          </a:p>
          <a:p>
            <a:pPr lvl="1"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fr-FR" altLang="ar-SA" sz="2800" dirty="0" err="1" smtClean="0">
                <a:ea typeface="+mn-ea"/>
              </a:rPr>
              <a:t>Tree</a:t>
            </a:r>
            <a:r>
              <a:rPr lang="fr-FR" altLang="ar-SA" sz="2800" dirty="0" smtClean="0">
                <a:ea typeface="+mn-ea"/>
              </a:rPr>
              <a:t> </a:t>
            </a:r>
            <a:r>
              <a:rPr lang="fr-FR" altLang="ar-SA" sz="2800" dirty="0" err="1" smtClean="0">
                <a:ea typeface="+mn-ea"/>
              </a:rPr>
              <a:t>based</a:t>
            </a:r>
            <a:r>
              <a:rPr lang="fr-FR" altLang="ar-SA" sz="2800" dirty="0" smtClean="0">
                <a:ea typeface="+mn-ea"/>
              </a:rPr>
              <a:t> data </a:t>
            </a:r>
            <a:r>
              <a:rPr lang="fr-FR" altLang="ar-SA" sz="2800" dirty="0" err="1" smtClean="0">
                <a:ea typeface="+mn-ea"/>
              </a:rPr>
              <a:t>structuring</a:t>
            </a:r>
            <a:r>
              <a:rPr lang="fr-FR" altLang="ar-SA" sz="2800" dirty="0" smtClean="0">
                <a:ea typeface="+mn-ea"/>
              </a:rPr>
              <a:t> </a:t>
            </a:r>
          </a:p>
          <a:p>
            <a:pPr lvl="1"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fr-FR" altLang="ar-SA" sz="2800" dirty="0" smtClean="0">
                <a:ea typeface="+mn-ea"/>
              </a:rPr>
              <a:t>Back-</a:t>
            </a:r>
            <a:r>
              <a:rPr lang="fr-FR" altLang="ar-SA" sz="2800" dirty="0" err="1" smtClean="0">
                <a:ea typeface="+mn-ea"/>
              </a:rPr>
              <a:t>Tracking</a:t>
            </a:r>
            <a:r>
              <a:rPr lang="fr-FR" altLang="ar-SA" sz="2800" dirty="0" smtClean="0">
                <a:ea typeface="+mn-ea"/>
              </a:rPr>
              <a:t>.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fr-FR" altLang="ar-SA" dirty="0" err="1" smtClean="0"/>
              <a:t>Suitable</a:t>
            </a:r>
            <a:r>
              <a:rPr lang="fr-FR" altLang="ar-SA" dirty="0" smtClean="0"/>
              <a:t> for </a:t>
            </a:r>
            <a:r>
              <a:rPr lang="fr-FR" altLang="ar-SA" dirty="0" err="1" smtClean="0"/>
              <a:t>problems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that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involve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structured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objects</a:t>
            </a:r>
            <a:r>
              <a:rPr lang="fr-FR" altLang="ar-SA" dirty="0" smtClean="0"/>
              <a:t> and relations </a:t>
            </a:r>
            <a:r>
              <a:rPr lang="fr-FR" altLang="ar-SA" dirty="0" err="1" smtClean="0"/>
              <a:t>between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them</a:t>
            </a:r>
            <a:r>
              <a:rPr lang="fr-FR" altLang="ar-SA" dirty="0" smtClean="0"/>
              <a:t>. 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fr-FR" altLang="ar-SA" dirty="0" smtClean="0"/>
              <a:t>It </a:t>
            </a:r>
            <a:r>
              <a:rPr lang="fr-FR" altLang="ar-SA" dirty="0" err="1" smtClean="0"/>
              <a:t>allows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symbolic</a:t>
            </a:r>
            <a:r>
              <a:rPr lang="fr-FR" altLang="ar-SA" dirty="0" smtClean="0"/>
              <a:t> computation.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fr-FR" altLang="ar-SA" dirty="0" smtClean="0"/>
              <a:t>   </a:t>
            </a:r>
            <a:r>
              <a:rPr lang="fr-FR" altLang="ar-SA" dirty="0" err="1" smtClean="0"/>
              <a:t>Examples</a:t>
            </a:r>
            <a:r>
              <a:rPr lang="fr-FR" altLang="ar-SA" dirty="0" smtClean="0"/>
              <a:t>: 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fr-FR" altLang="ar-SA" dirty="0" smtClean="0"/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fr-FR" altLang="ar-SA" dirty="0" smtClean="0"/>
              <a:t>1. If </a:t>
            </a:r>
            <a:r>
              <a:rPr lang="fr-FR" altLang="ar-SA" dirty="0" err="1" smtClean="0"/>
              <a:t>object</a:t>
            </a:r>
            <a:r>
              <a:rPr lang="fr-FR" altLang="ar-SA" dirty="0" smtClean="0"/>
              <a:t> X </a:t>
            </a:r>
            <a:r>
              <a:rPr lang="fr-FR" altLang="ar-SA" dirty="0" err="1" smtClean="0"/>
              <a:t>is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closer</a:t>
            </a:r>
            <a:r>
              <a:rPr lang="fr-FR" altLang="ar-SA" dirty="0" smtClean="0"/>
              <a:t> to  the observer </a:t>
            </a:r>
            <a:r>
              <a:rPr lang="fr-FR" altLang="ar-SA" dirty="0" err="1" smtClean="0"/>
              <a:t>than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object</a:t>
            </a:r>
            <a:r>
              <a:rPr lang="fr-FR" altLang="ar-SA" dirty="0" smtClean="0"/>
              <a:t> Y and </a:t>
            </a:r>
            <a:r>
              <a:rPr lang="fr-FR" altLang="ar-SA" dirty="0" err="1" smtClean="0"/>
              <a:t>object</a:t>
            </a:r>
            <a:r>
              <a:rPr lang="fr-FR" altLang="ar-SA" dirty="0" smtClean="0"/>
              <a:t> Y </a:t>
            </a:r>
            <a:r>
              <a:rPr lang="fr-FR" altLang="ar-SA" dirty="0" err="1" smtClean="0"/>
              <a:t>is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closer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than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object</a:t>
            </a:r>
            <a:r>
              <a:rPr lang="fr-FR" altLang="ar-SA" dirty="0" smtClean="0"/>
              <a:t> Z </a:t>
            </a:r>
            <a:r>
              <a:rPr lang="fr-FR" altLang="ar-SA" dirty="0" err="1" smtClean="0"/>
              <a:t>than</a:t>
            </a:r>
            <a:r>
              <a:rPr lang="fr-FR" altLang="ar-SA" dirty="0" smtClean="0"/>
              <a:t> X </a:t>
            </a:r>
            <a:r>
              <a:rPr lang="fr-FR" altLang="ar-SA" dirty="0" err="1" smtClean="0"/>
              <a:t>is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closer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than</a:t>
            </a:r>
            <a:r>
              <a:rPr lang="fr-FR" altLang="ar-SA" dirty="0" smtClean="0"/>
              <a:t> Z.</a:t>
            </a:r>
          </a:p>
          <a:p>
            <a:pPr algn="l" rtl="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fr-FR" altLang="ar-SA" dirty="0" smtClean="0"/>
              <a:t> </a:t>
            </a:r>
            <a:endParaRPr lang="en-US" altLang="ar-SA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34572C3-66A4-4261-81D2-7ED066F8D030}" type="slidenum">
              <a:rPr lang="ar-SA" altLang="ar-SA" smtClean="0"/>
              <a:pPr/>
              <a:t>4</a:t>
            </a:fld>
            <a:endParaRPr lang="en-US" altLang="ar-SA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2000" b="1" i="1" u="sng" smtClean="0"/>
              <a:t>INTRODUCTION TO PROLOG</a:t>
            </a:r>
            <a:endParaRPr lang="en-US" altLang="ar-SA" sz="2000" b="1" i="1" u="sng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altLang="ar-SA" sz="1800" smtClean="0"/>
              <a:t>     Prolog basic concepts by an example:</a:t>
            </a:r>
            <a:endParaRPr lang="fr-FR" altLang="ar-SA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ar-SA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ar-SA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ar-SA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ar-SA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ar-SA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ar-SA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ar-SA" sz="1800" smtClean="0"/>
          </a:p>
          <a:p>
            <a:pPr eaLnBrk="1" hangingPunct="1">
              <a:lnSpc>
                <a:spcPct val="80000"/>
              </a:lnSpc>
            </a:pPr>
            <a:endParaRPr lang="fr-FR" altLang="ar-SA" sz="1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ar-SA" sz="2000" smtClean="0"/>
          </a:p>
          <a:p>
            <a:pPr eaLnBrk="1" hangingPunct="1">
              <a:lnSpc>
                <a:spcPct val="80000"/>
              </a:lnSpc>
            </a:pPr>
            <a:endParaRPr lang="fr-FR" altLang="ar-SA" sz="2000" smtClean="0"/>
          </a:p>
          <a:p>
            <a:pPr eaLnBrk="1" hangingPunct="1">
              <a:lnSpc>
                <a:spcPct val="80000"/>
              </a:lnSpc>
            </a:pPr>
            <a:endParaRPr lang="fr-FR" altLang="ar-SA" sz="2000" smtClean="0"/>
          </a:p>
          <a:p>
            <a:pPr eaLnBrk="1" hangingPunct="1">
              <a:lnSpc>
                <a:spcPct val="80000"/>
              </a:lnSpc>
            </a:pPr>
            <a:endParaRPr lang="fr-FR" altLang="ar-SA" sz="2000" smtClean="0"/>
          </a:p>
          <a:p>
            <a:pPr eaLnBrk="1" hangingPunct="1">
              <a:lnSpc>
                <a:spcPct val="80000"/>
              </a:lnSpc>
            </a:pPr>
            <a:endParaRPr lang="fr-FR" altLang="ar-SA" sz="2000" smtClean="0"/>
          </a:p>
          <a:p>
            <a:pPr eaLnBrk="1" hangingPunct="1">
              <a:lnSpc>
                <a:spcPct val="80000"/>
              </a:lnSpc>
            </a:pPr>
            <a:endParaRPr lang="fr-FR" altLang="ar-SA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altLang="ar-SA" sz="1600" smtClean="0"/>
              <a:t>     Let’s consider the </a:t>
            </a:r>
            <a:r>
              <a:rPr lang="fr-FR" altLang="ar-SA" sz="1600" b="1" smtClean="0"/>
              <a:t>Parent</a:t>
            </a:r>
            <a:r>
              <a:rPr lang="fr-FR" altLang="ar-SA" sz="1600" smtClean="0"/>
              <a:t> relation</a:t>
            </a:r>
            <a:endParaRPr lang="fr-FR" altLang="ar-SA" sz="2000" smtClean="0"/>
          </a:p>
          <a:p>
            <a:pPr eaLnBrk="1" hangingPunct="1">
              <a:lnSpc>
                <a:spcPct val="80000"/>
              </a:lnSpc>
            </a:pPr>
            <a:endParaRPr lang="fr-FR" altLang="ar-SA" sz="200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altLang="ar-SA" sz="600" i="1" smtClean="0">
                <a:latin typeface="Book Antiqua" pitchFamily="18" charset="0"/>
                <a:cs typeface="Andalus" pitchFamily="18" charset="-78"/>
              </a:rPr>
              <a:t>    </a:t>
            </a:r>
            <a:endParaRPr lang="en-US" altLang="ar-SA" sz="600" i="1" smtClean="0">
              <a:latin typeface="Book Antiqua" pitchFamily="18" charset="0"/>
              <a:cs typeface="Andalus" pitchFamily="18" charset="-78"/>
            </a:endParaRPr>
          </a:p>
        </p:txBody>
      </p:sp>
      <p:sp>
        <p:nvSpPr>
          <p:cNvPr id="8197" name="Oval 4"/>
          <p:cNvSpPr>
            <a:spLocks noChangeArrowheads="1"/>
          </p:cNvSpPr>
          <p:nvPr/>
        </p:nvSpPr>
        <p:spPr bwMode="auto">
          <a:xfrm>
            <a:off x="2286000" y="1600200"/>
            <a:ext cx="11430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Leyla</a:t>
            </a:r>
            <a:endParaRPr lang="en-US" altLang="ar-SA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1981200" y="3657600"/>
            <a:ext cx="11430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Meriam</a:t>
            </a:r>
            <a:endParaRPr lang="en-US" altLang="ar-SA"/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3505200" y="2590800"/>
            <a:ext cx="11430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Omar</a:t>
            </a:r>
            <a:endParaRPr lang="en-US" altLang="ar-SA"/>
          </a:p>
        </p:txBody>
      </p:sp>
      <p:sp>
        <p:nvSpPr>
          <p:cNvPr id="8200" name="Oval 9"/>
          <p:cNvSpPr>
            <a:spLocks noChangeArrowheads="1"/>
          </p:cNvSpPr>
          <p:nvPr/>
        </p:nvSpPr>
        <p:spPr bwMode="auto">
          <a:xfrm>
            <a:off x="4648200" y="3657600"/>
            <a:ext cx="11430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khaled</a:t>
            </a:r>
            <a:endParaRPr lang="en-US" altLang="ar-SA"/>
          </a:p>
        </p:txBody>
      </p:sp>
      <p:sp>
        <p:nvSpPr>
          <p:cNvPr id="8201" name="Oval 10"/>
          <p:cNvSpPr>
            <a:spLocks noChangeArrowheads="1"/>
          </p:cNvSpPr>
          <p:nvPr/>
        </p:nvSpPr>
        <p:spPr bwMode="auto">
          <a:xfrm>
            <a:off x="5867400" y="4495800"/>
            <a:ext cx="11430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Zahra</a:t>
            </a:r>
            <a:endParaRPr lang="en-US" altLang="ar-SA"/>
          </a:p>
        </p:txBody>
      </p:sp>
      <p:sp>
        <p:nvSpPr>
          <p:cNvPr id="8202" name="Oval 11"/>
          <p:cNvSpPr>
            <a:spLocks noChangeArrowheads="1"/>
          </p:cNvSpPr>
          <p:nvPr/>
        </p:nvSpPr>
        <p:spPr bwMode="auto">
          <a:xfrm>
            <a:off x="4419600" y="1524000"/>
            <a:ext cx="12192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Ali</a:t>
            </a:r>
            <a:endParaRPr lang="en-US" altLang="ar-SA"/>
          </a:p>
        </p:txBody>
      </p:sp>
      <p:sp>
        <p:nvSpPr>
          <p:cNvPr id="8203" name="Line 12"/>
          <p:cNvSpPr>
            <a:spLocks noChangeShapeType="1"/>
          </p:cNvSpPr>
          <p:nvPr/>
        </p:nvSpPr>
        <p:spPr bwMode="auto">
          <a:xfrm>
            <a:off x="3124200" y="20574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8204" name="Line 13"/>
          <p:cNvSpPr>
            <a:spLocks noChangeShapeType="1"/>
          </p:cNvSpPr>
          <p:nvPr/>
        </p:nvSpPr>
        <p:spPr bwMode="auto">
          <a:xfrm flipH="1">
            <a:off x="4191000" y="20574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8205" name="Line 14"/>
          <p:cNvSpPr>
            <a:spLocks noChangeShapeType="1"/>
          </p:cNvSpPr>
          <p:nvPr/>
        </p:nvSpPr>
        <p:spPr bwMode="auto">
          <a:xfrm flipH="1">
            <a:off x="3048000" y="29718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8206" name="Line 17"/>
          <p:cNvSpPr>
            <a:spLocks noChangeShapeType="1"/>
          </p:cNvSpPr>
          <p:nvPr/>
        </p:nvSpPr>
        <p:spPr bwMode="auto">
          <a:xfrm>
            <a:off x="5638800" y="40386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8207" name="Oval 18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Nour</a:t>
            </a:r>
            <a:endParaRPr lang="en-US" altLang="ar-SA"/>
          </a:p>
        </p:txBody>
      </p:sp>
      <p:sp>
        <p:nvSpPr>
          <p:cNvPr id="8208" name="Line 20"/>
          <p:cNvSpPr>
            <a:spLocks noChangeShapeType="1"/>
          </p:cNvSpPr>
          <p:nvPr/>
        </p:nvSpPr>
        <p:spPr bwMode="auto">
          <a:xfrm>
            <a:off x="5562600" y="19050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8209" name="Line 21"/>
          <p:cNvSpPr>
            <a:spLocks noChangeShapeType="1"/>
          </p:cNvSpPr>
          <p:nvPr/>
        </p:nvSpPr>
        <p:spPr bwMode="auto">
          <a:xfrm>
            <a:off x="4495800" y="29718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F60DE4D-E427-4479-BADF-5F8B41DF9CA6}" type="slidenum">
              <a:rPr lang="ar-SA" altLang="ar-SA" smtClean="0"/>
              <a:pPr/>
              <a:t>5</a:t>
            </a:fld>
            <a:endParaRPr lang="en-US" altLang="ar-SA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2000" b="1" i="1" u="sng" smtClean="0"/>
              <a:t>INTRODUCTION TO PROLOG</a:t>
            </a:r>
            <a:endParaRPr lang="en-US" altLang="ar-SA" sz="2000" b="1" i="1" u="sng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029200"/>
          </a:xfrm>
        </p:spPr>
        <p:txBody>
          <a:bodyPr/>
          <a:lstStyle/>
          <a:p>
            <a:pPr algn="l" rtl="0" eaLnBrk="1" hangingPunct="1">
              <a:buClr>
                <a:schemeClr val="tx1"/>
              </a:buClr>
              <a:buFont typeface="Wingdings" pitchFamily="2" charset="2"/>
              <a:buChar char="q"/>
            </a:pPr>
            <a:r>
              <a:rPr lang="fr-FR" altLang="ar-SA" sz="2000" i="1" u="sng" smtClean="0">
                <a:solidFill>
                  <a:schemeClr val="accent2"/>
                </a:solidFill>
              </a:rPr>
              <a:t>DEFINING RELATIONS BY FACTS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fr-FR" altLang="ar-SA" sz="2000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v"/>
            </a:pPr>
            <a:r>
              <a:rPr lang="fr-FR" altLang="ar-SA" sz="2000" smtClean="0"/>
              <a:t>This relation can be defined by the following Prolog proram: </a:t>
            </a:r>
          </a:p>
          <a:p>
            <a:pPr lvl="2" algn="l" rtl="0" eaLnBrk="1" hangingPunct="1">
              <a:buFont typeface="Wingdings" pitchFamily="2" charset="2"/>
              <a:buNone/>
            </a:pPr>
            <a:r>
              <a:rPr lang="fr-FR" altLang="ar-SA" sz="1700" smtClean="0"/>
              <a:t>parent(leyla, omar).</a:t>
            </a:r>
          </a:p>
          <a:p>
            <a:pPr lvl="2" algn="l" rtl="0" eaLnBrk="1" hangingPunct="1">
              <a:buFont typeface="Wingdings" pitchFamily="2" charset="2"/>
              <a:buNone/>
            </a:pPr>
            <a:r>
              <a:rPr lang="fr-FR" altLang="ar-SA" sz="1700" smtClean="0"/>
              <a:t>parent(ali, omar).</a:t>
            </a:r>
          </a:p>
          <a:p>
            <a:pPr lvl="2" algn="l" rtl="0" eaLnBrk="1" hangingPunct="1">
              <a:buFont typeface="Wingdings" pitchFamily="2" charset="2"/>
              <a:buNone/>
            </a:pPr>
            <a:r>
              <a:rPr lang="fr-FR" altLang="ar-SA" sz="1700" smtClean="0"/>
              <a:t>parent(omar, meriam).</a:t>
            </a:r>
          </a:p>
          <a:p>
            <a:pPr lvl="2" algn="l" rtl="0" eaLnBrk="1" hangingPunct="1">
              <a:buFont typeface="Wingdings" pitchFamily="2" charset="2"/>
              <a:buNone/>
            </a:pPr>
            <a:r>
              <a:rPr lang="fr-FR" altLang="ar-SA" sz="1700" smtClean="0"/>
              <a:t>parent(omar, khaled).</a:t>
            </a:r>
          </a:p>
          <a:p>
            <a:pPr lvl="2" algn="l" rtl="0" eaLnBrk="1" hangingPunct="1">
              <a:buFont typeface="Wingdings" pitchFamily="2" charset="2"/>
              <a:buNone/>
            </a:pPr>
            <a:r>
              <a:rPr lang="fr-FR" altLang="ar-SA" sz="1700" smtClean="0"/>
              <a:t>parent(ali, nour).</a:t>
            </a:r>
          </a:p>
          <a:p>
            <a:pPr lvl="2" algn="l" rtl="0" eaLnBrk="1" hangingPunct="1">
              <a:buFont typeface="Wingdings" pitchFamily="2" charset="2"/>
              <a:buNone/>
            </a:pPr>
            <a:r>
              <a:rPr lang="fr-FR" altLang="ar-SA" sz="1700" smtClean="0"/>
              <a:t>parent(khaled, zahra).</a:t>
            </a:r>
          </a:p>
          <a:p>
            <a:pPr lvl="2" algn="l" rtl="0" eaLnBrk="1" hangingPunct="1">
              <a:buFont typeface="Wingdings" pitchFamily="2" charset="2"/>
              <a:buNone/>
            </a:pPr>
            <a:endParaRPr lang="fr-FR" altLang="ar-SA" sz="1700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v"/>
            </a:pPr>
            <a:r>
              <a:rPr lang="fr-FR" altLang="ar-SA" sz="2000" smtClean="0"/>
              <a:t>This program consists of 6 </a:t>
            </a:r>
            <a:r>
              <a:rPr lang="fr-FR" altLang="ar-SA" sz="2000" b="1" u="sng" smtClean="0"/>
              <a:t>Clauses. </a:t>
            </a:r>
            <a:r>
              <a:rPr lang="fr-FR" altLang="ar-SA" sz="2000" smtClean="0"/>
              <a:t>Each clause declares one fact about the relation parent.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endParaRPr lang="fr-FR" altLang="ar-SA" sz="2000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v"/>
            </a:pPr>
            <a:r>
              <a:rPr lang="fr-FR" altLang="ar-SA" sz="2000" smtClean="0"/>
              <a:t>The clause </a:t>
            </a:r>
            <a:r>
              <a:rPr lang="fr-FR" altLang="ar-SA" sz="2000" i="1" smtClean="0"/>
              <a:t>parent(omar, meriam). </a:t>
            </a:r>
            <a:r>
              <a:rPr lang="fr-FR" altLang="ar-SA" sz="2000" smtClean="0"/>
              <a:t>Is an instance of the relation parent. A relation is defined as a set of instances.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endParaRPr lang="fr-FR" altLang="ar-SA" sz="2000" smtClean="0"/>
          </a:p>
          <a:p>
            <a:pPr algn="l" rtl="0" eaLnBrk="1" hangingPunct="1">
              <a:buFont typeface="Wingdings" pitchFamily="2" charset="2"/>
              <a:buNone/>
            </a:pPr>
            <a:endParaRPr lang="en-US" altLang="ar-SA" sz="1000" i="1" smtClean="0">
              <a:latin typeface="Book Antiqua" pitchFamily="18" charset="0"/>
              <a:ea typeface="SimHei" pitchFamily="49" charset="-122"/>
              <a:cs typeface="Andalus" pitchFamily="18" charset="-78"/>
            </a:endParaRP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endParaRPr lang="fr-FR" altLang="ar-SA" sz="100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3D254A2-B960-4F18-BB61-618A7847F00C}" type="slidenum">
              <a:rPr lang="ar-SA" altLang="ar-SA" smtClean="0"/>
              <a:pPr/>
              <a:t>6</a:t>
            </a:fld>
            <a:endParaRPr lang="en-US" altLang="ar-SA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1900" b="1" i="1" u="sng" smtClean="0"/>
              <a:t>INTRODUCTION TO PROLOG</a:t>
            </a:r>
            <a:endParaRPr lang="en-US" altLang="ar-SA" sz="1900" b="1" i="1" u="sng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fr-FR" altLang="ar-SA" smtClean="0"/>
              <a:t>What can we do with this program?</a:t>
            </a:r>
          </a:p>
          <a:p>
            <a:pPr algn="l" rtl="0" eaLnBrk="1" hangingPunct="1">
              <a:buFont typeface="Wingdings" pitchFamily="2" charset="2"/>
              <a:buNone/>
            </a:pPr>
            <a:endParaRPr lang="fr-FR" altLang="ar-SA" smtClean="0"/>
          </a:p>
          <a:p>
            <a:pPr algn="l" rtl="0" eaLnBrk="1" hangingPunct="1">
              <a:buFont typeface="Wingdings" pitchFamily="2" charset="2"/>
              <a:buNone/>
            </a:pPr>
            <a:r>
              <a:rPr lang="fr-FR" altLang="ar-SA" smtClean="0"/>
              <a:t>Let’s ask the system questions about the relation parent:</a:t>
            </a:r>
          </a:p>
          <a:p>
            <a:pPr algn="l" rtl="0" eaLnBrk="1" hangingPunct="1">
              <a:buFont typeface="Wingdings" pitchFamily="2" charset="2"/>
              <a:buNone/>
            </a:pPr>
            <a:endParaRPr lang="fr-FR" altLang="ar-SA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fr-FR" altLang="ar-SA" smtClean="0"/>
              <a:t>Question: is omar parent of khaled?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altLang="ar-SA" smtClean="0"/>
              <a:t>In prolog  </a:t>
            </a:r>
            <a:r>
              <a:rPr lang="fr-FR" altLang="ar-SA" b="1" smtClean="0">
                <a:solidFill>
                  <a:schemeClr val="accent2"/>
                </a:solidFill>
              </a:rPr>
              <a:t>?- parent(omar, khaled).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ü"/>
            </a:pPr>
            <a:r>
              <a:rPr lang="fr-FR" altLang="ar-SA" smtClean="0"/>
              <a:t>Answer:    </a:t>
            </a:r>
            <a:r>
              <a:rPr lang="fr-FR" altLang="ar-SA" b="1" smtClean="0"/>
              <a:t>yes</a:t>
            </a:r>
            <a:endParaRPr lang="en-US" altLang="ar-SA" b="1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FD4EF3-F191-476F-B196-846C39BF2EBC}" type="slidenum">
              <a:rPr lang="ar-SA" altLang="ar-SA" smtClean="0"/>
              <a:pPr/>
              <a:t>7</a:t>
            </a:fld>
            <a:endParaRPr lang="en-US" altLang="ar-SA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2000" b="1" i="1" u="sng" smtClean="0"/>
              <a:t>INTRODUCTION TO PROLOG</a:t>
            </a:r>
            <a:endParaRPr lang="en-US" altLang="ar-SA" sz="2000" b="1" i="1" u="sng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fr-FR" altLang="ar-SA" smtClean="0"/>
              <a:t>Question: is leyla parent of meriam?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altLang="ar-SA" smtClean="0"/>
              <a:t>In prolog     </a:t>
            </a:r>
            <a:r>
              <a:rPr lang="fr-FR" altLang="ar-SA" b="1" smtClean="0">
                <a:solidFill>
                  <a:schemeClr val="accent2"/>
                </a:solidFill>
              </a:rPr>
              <a:t>?- parent(leyla, meriam).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ü"/>
            </a:pPr>
            <a:r>
              <a:rPr lang="fr-FR" altLang="ar-SA" smtClean="0"/>
              <a:t>Answer:    </a:t>
            </a:r>
            <a:r>
              <a:rPr lang="fr-FR" altLang="ar-SA" b="1" smtClean="0"/>
              <a:t>no</a:t>
            </a:r>
          </a:p>
          <a:p>
            <a:pPr algn="l" rtl="0" eaLnBrk="1" hangingPunct="1">
              <a:buFont typeface="Wingdings" pitchFamily="2" charset="2"/>
              <a:buNone/>
            </a:pPr>
            <a:endParaRPr lang="fr-FR" altLang="ar-SA" b="1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fr-FR" altLang="ar-SA" smtClean="0"/>
              <a:t>Question: who is zahra parent?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altLang="ar-SA" smtClean="0"/>
              <a:t>In prolog  </a:t>
            </a:r>
            <a:r>
              <a:rPr lang="fr-FR" altLang="ar-SA" b="1" smtClean="0">
                <a:solidFill>
                  <a:schemeClr val="accent2"/>
                </a:solidFill>
              </a:rPr>
              <a:t>?- parent(X, zahra).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altLang="ar-SA" smtClean="0"/>
              <a:t>The system tells what is the value of X for which the statement is true. 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ü"/>
            </a:pPr>
            <a:r>
              <a:rPr lang="fr-FR" altLang="ar-SA" smtClean="0"/>
              <a:t>Answer: X= khaled</a:t>
            </a:r>
            <a:endParaRPr lang="en-US" altLang="ar-SA" smtClean="0"/>
          </a:p>
          <a:p>
            <a:pPr algn="l" rtl="0" eaLnBrk="1" hangingPunct="1">
              <a:buFont typeface="Wingdings" pitchFamily="2" charset="2"/>
              <a:buNone/>
            </a:pPr>
            <a:endParaRPr lang="en-US" altLang="ar-SA" b="1" smtClean="0"/>
          </a:p>
          <a:p>
            <a:pPr algn="l" rtl="0" eaLnBrk="1" hangingPunct="1"/>
            <a:endParaRPr lang="en-US" alt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51E2302-22B5-4187-B602-843C59C8206C}" type="slidenum">
              <a:rPr lang="ar-SA" altLang="ar-SA" smtClean="0"/>
              <a:pPr/>
              <a:t>8</a:t>
            </a:fld>
            <a:endParaRPr lang="en-US" altLang="ar-SA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2000" b="1" i="1" u="sng" smtClean="0"/>
              <a:t>INTRODUCTION TO PROLOG</a:t>
            </a:r>
            <a:endParaRPr lang="en-US" altLang="ar-SA" sz="2000" b="1" i="1" u="sng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fr-FR" altLang="ar-SA" sz="2000" smtClean="0"/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fr-FR" altLang="ar-SA" sz="2000" smtClean="0"/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fr-FR" altLang="ar-SA" sz="2000" smtClean="0"/>
              <a:t>Question: who are omar children?</a:t>
            </a:r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000" smtClean="0"/>
              <a:t>In prolog    </a:t>
            </a:r>
            <a:r>
              <a:rPr lang="fr-FR" altLang="ar-SA" sz="2000" b="1" smtClean="0">
                <a:solidFill>
                  <a:schemeClr val="accent2"/>
                </a:solidFill>
              </a:rPr>
              <a:t>?- parent(omar,X).</a:t>
            </a:r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ü"/>
            </a:pPr>
            <a:r>
              <a:rPr lang="fr-FR" altLang="ar-SA" sz="2000" smtClean="0"/>
              <a:t>Answer: </a:t>
            </a:r>
            <a:r>
              <a:rPr lang="fr-FR" altLang="ar-SA" sz="2000" b="1" smtClean="0"/>
              <a:t>X= meriam</a:t>
            </a:r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000" b="1" smtClean="0"/>
              <a:t>                 X= khaled</a:t>
            </a:r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000" b="1" smtClean="0"/>
              <a:t>                 no  </a:t>
            </a:r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 altLang="ar-SA" sz="1600" b="1" smtClean="0"/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fr-FR" altLang="ar-SA" sz="2000" smtClean="0"/>
              <a:t>Question: Who is parent of whom?</a:t>
            </a:r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000" smtClean="0"/>
              <a:t>In prolog  </a:t>
            </a:r>
            <a:r>
              <a:rPr lang="fr-FR" altLang="ar-SA" sz="2000" b="1" smtClean="0">
                <a:solidFill>
                  <a:schemeClr val="accent2"/>
                </a:solidFill>
              </a:rPr>
              <a:t>?- parent(X,Y).</a:t>
            </a:r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 altLang="ar-SA" sz="2000" b="1" smtClean="0"/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ü"/>
            </a:pPr>
            <a:r>
              <a:rPr lang="fr-FR" altLang="ar-SA" sz="2000" smtClean="0"/>
              <a:t>Answer: X= leyla Y=omar; X=ali Y=omar; X=omar Y=meriam; X=omar Y= khaled; X=ali Y=nour; X=khaled y=zahra;</a:t>
            </a:r>
            <a:endParaRPr lang="en-US" altLang="ar-SA" sz="2000" smtClean="0"/>
          </a:p>
          <a:p>
            <a:pPr algn="l" rtl="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000" b="1" smtClean="0"/>
              <a:t> </a:t>
            </a:r>
            <a:endParaRPr lang="en-US" altLang="ar-SA" sz="2000" b="1" smtClean="0"/>
          </a:p>
          <a:p>
            <a:pPr algn="l" rtl="0" eaLnBrk="1" hangingPunct="1">
              <a:lnSpc>
                <a:spcPct val="90000"/>
              </a:lnSpc>
            </a:pPr>
            <a:endParaRPr lang="en-US" altLang="ar-SA" sz="200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0C78BF-3CD2-49BE-A232-9C601CF63351}" type="slidenum">
              <a:rPr lang="ar-SA" altLang="ar-SA" smtClean="0"/>
              <a:pPr/>
              <a:t>9</a:t>
            </a:fld>
            <a:endParaRPr lang="en-US" altLang="ar-SA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2000" b="1" i="1" u="sng" smtClean="0"/>
              <a:t>INTRODUCTION TO PROLOG</a:t>
            </a:r>
            <a:endParaRPr lang="en-US" altLang="ar-SA" sz="2000" b="1" i="1" u="sng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fr-FR" altLang="ar-SA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fr-FR" altLang="ar-SA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fr-FR" altLang="ar-SA" smtClean="0"/>
              <a:t>Question: who is grandparent of khaled?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400" smtClean="0"/>
              <a:t>In prolog</a:t>
            </a:r>
            <a:r>
              <a:rPr lang="fr-FR" altLang="ar-SA" sz="2400" b="1" smtClean="0"/>
              <a:t>   </a:t>
            </a:r>
            <a:r>
              <a:rPr lang="fr-FR" altLang="ar-SA" sz="2400" b="1" smtClean="0">
                <a:solidFill>
                  <a:schemeClr val="accent2"/>
                </a:solidFill>
              </a:rPr>
              <a:t>?- parent(X, khaled) parent(Y, X).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endParaRPr lang="fr-FR" altLang="ar-SA" sz="2400" b="1" smtClean="0"/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000" i="1" smtClean="0"/>
              <a:t>Note: the logical meaning remains the same if we change the order of the two requirements.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ü"/>
            </a:pPr>
            <a:r>
              <a:rPr lang="fr-FR" altLang="ar-SA" smtClean="0"/>
              <a:t>Answer: </a:t>
            </a:r>
            <a:r>
              <a:rPr lang="fr-FR" altLang="ar-SA" sz="2400" b="1" smtClean="0"/>
              <a:t>X= omar Y= ali; X= omar Y=leyla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fr-FR" altLang="ar-SA" smtClean="0"/>
              <a:t>Question: Who are ali grandchildren?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fr-FR" altLang="ar-SA" sz="2400" smtClean="0"/>
              <a:t>In prolog</a:t>
            </a:r>
            <a:r>
              <a:rPr lang="fr-FR" altLang="ar-SA" sz="2400" b="1" smtClean="0"/>
              <a:t> </a:t>
            </a:r>
            <a:r>
              <a:rPr lang="fr-FR" altLang="ar-SA" sz="2400" b="1" smtClean="0">
                <a:solidFill>
                  <a:schemeClr val="accent2"/>
                </a:solidFill>
              </a:rPr>
              <a:t>?- parent(ali,X),parent (X,Y).</a:t>
            </a:r>
          </a:p>
          <a:p>
            <a:pPr algn="l" rtl="0" eaLnBrk="1" hangingPunct="1">
              <a:buClr>
                <a:schemeClr val="tx1"/>
              </a:buClr>
              <a:buFont typeface="Wingdings" pitchFamily="2" charset="2"/>
              <a:buChar char="ü"/>
            </a:pPr>
            <a:r>
              <a:rPr lang="fr-FR" altLang="ar-SA" smtClean="0"/>
              <a:t>Answer: X= omar y=khaled; X=omar Y=meriam;</a:t>
            </a:r>
            <a:endParaRPr lang="en-US" alt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yers">
  <a:themeElements>
    <a:clrScheme name="1_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1_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A350905C3B18479D4D891AD21120F0" ma:contentTypeVersion="1" ma:contentTypeDescription="Create a new document." ma:contentTypeScope="" ma:versionID="b678ce0c1e7dce95432e15fbb4a8d3d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CCC0096-4C94-4527-8D28-04483B7AEA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F3EBDE-3EBB-4DCB-8D92-A117C2EF76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C6367E-C4A5-4D4A-AAE4-486DD9C99F54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3600</TotalTime>
  <Words>667</Words>
  <Application>Microsoft Office PowerPoint</Application>
  <PresentationFormat>On-screen Show (4:3)</PresentationFormat>
  <Paragraphs>141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Times New Roman</vt:lpstr>
      <vt:lpstr>Wingdings</vt:lpstr>
      <vt:lpstr>Book Antiqua</vt:lpstr>
      <vt:lpstr>Andalus</vt:lpstr>
      <vt:lpstr>SimHei</vt:lpstr>
      <vt:lpstr>Layers</vt:lpstr>
      <vt:lpstr>1_Layers</vt:lpstr>
      <vt:lpstr>Artificial Intelligence  CS370D</vt:lpstr>
      <vt:lpstr>INTRODUCTION TO PROLOG</vt:lpstr>
      <vt:lpstr>INTRODUCTION TO PROLOG</vt:lpstr>
      <vt:lpstr>INTRODUCTION TO PROLOG</vt:lpstr>
      <vt:lpstr>INTRODUCTION TO PROLOG</vt:lpstr>
      <vt:lpstr>INTRODUCTION TO PROLOG</vt:lpstr>
      <vt:lpstr>INTRODUCTION TO PROLOG</vt:lpstr>
      <vt:lpstr>INTRODUCTION TO PROLOG</vt:lpstr>
      <vt:lpstr>INTRODUCTION TO PROLOG</vt:lpstr>
      <vt:lpstr>INTRODUCTION TO PROLOG</vt:lpstr>
      <vt:lpstr>INTRODUCTION TO PROLOG</vt:lpstr>
    </vt:vector>
  </TitlesOfParts>
  <Company>KSU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PROLOG</dc:title>
  <dc:creator>Batouche</dc:creator>
  <cp:lastModifiedBy>Nourah Alsuqayh</cp:lastModifiedBy>
  <cp:revision>53</cp:revision>
  <dcterms:created xsi:type="dcterms:W3CDTF">2007-03-06T16:30:25Z</dcterms:created>
  <dcterms:modified xsi:type="dcterms:W3CDTF">2015-09-10T11:16:02Z</dcterms:modified>
</cp:coreProperties>
</file>